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5"/>
  </p:notesMasterIdLst>
  <p:handoutMasterIdLst>
    <p:handoutMasterId r:id="rId36"/>
  </p:handoutMasterIdLst>
  <p:sldIdLst>
    <p:sldId id="256" r:id="rId2"/>
    <p:sldId id="386" r:id="rId3"/>
    <p:sldId id="428" r:id="rId4"/>
    <p:sldId id="357" r:id="rId5"/>
    <p:sldId id="343" r:id="rId6"/>
    <p:sldId id="361" r:id="rId7"/>
    <p:sldId id="429" r:id="rId8"/>
    <p:sldId id="397" r:id="rId9"/>
    <p:sldId id="344" r:id="rId10"/>
    <p:sldId id="348" r:id="rId11"/>
    <p:sldId id="349" r:id="rId12"/>
    <p:sldId id="388" r:id="rId13"/>
    <p:sldId id="350" r:id="rId14"/>
    <p:sldId id="351" r:id="rId15"/>
    <p:sldId id="353" r:id="rId16"/>
    <p:sldId id="355" r:id="rId17"/>
    <p:sldId id="346" r:id="rId18"/>
    <p:sldId id="356" r:id="rId19"/>
    <p:sldId id="358" r:id="rId20"/>
    <p:sldId id="359" r:id="rId21"/>
    <p:sldId id="389" r:id="rId22"/>
    <p:sldId id="360" r:id="rId23"/>
    <p:sldId id="362" r:id="rId24"/>
    <p:sldId id="363" r:id="rId25"/>
    <p:sldId id="364" r:id="rId26"/>
    <p:sldId id="390" r:id="rId27"/>
    <p:sldId id="341" r:id="rId28"/>
    <p:sldId id="382" r:id="rId29"/>
    <p:sldId id="384" r:id="rId30"/>
    <p:sldId id="391" r:id="rId31"/>
    <p:sldId id="427" r:id="rId32"/>
    <p:sldId id="325" r:id="rId33"/>
    <p:sldId id="278" r:id="rId34"/>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651" autoAdjust="0"/>
  </p:normalViewPr>
  <p:slideViewPr>
    <p:cSldViewPr>
      <p:cViewPr varScale="1">
        <p:scale>
          <a:sx n="57" d="100"/>
          <a:sy n="57" d="100"/>
        </p:scale>
        <p:origin x="-1290" y="-78"/>
      </p:cViewPr>
      <p:guideLst>
        <p:guide orient="horz" pos="2160"/>
        <p:guide pos="2880"/>
      </p:guideLst>
    </p:cSldViewPr>
  </p:slideViewPr>
  <p:outlineViewPr>
    <p:cViewPr>
      <p:scale>
        <a:sx n="33" d="100"/>
        <a:sy n="33" d="100"/>
      </p:scale>
      <p:origin x="126" y="14856"/>
    </p:cViewPr>
  </p:outlineViewPr>
  <p:notesTextViewPr>
    <p:cViewPr>
      <p:scale>
        <a:sx n="100" d="100"/>
        <a:sy n="100" d="100"/>
      </p:scale>
      <p:origin x="0" y="0"/>
    </p:cViewPr>
  </p:notesTextViewPr>
  <p:sorterViewPr>
    <p:cViewPr>
      <p:scale>
        <a:sx n="66" d="100"/>
        <a:sy n="66" d="100"/>
      </p:scale>
      <p:origin x="0" y="6354"/>
    </p:cViewPr>
  </p:sorterViewPr>
  <p:notesViewPr>
    <p:cSldViewPr snapToGrid="0" snapToObjects="1">
      <p:cViewPr varScale="1">
        <p:scale>
          <a:sx n="101" d="100"/>
          <a:sy n="101" d="100"/>
        </p:scale>
        <p:origin x="-3752" y="-112"/>
      </p:cViewPr>
      <p:guideLst>
        <p:guide orient="horz" pos="2909"/>
        <p:guide pos="218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53251" name="Rectangle 3"/>
          <p:cNvSpPr>
            <a:spLocks noGrp="1" noChangeArrowheads="1"/>
          </p:cNvSpPr>
          <p:nvPr>
            <p:ph type="dt" sz="quarter" idx="1"/>
          </p:nvPr>
        </p:nvSpPr>
        <p:spPr bwMode="auto">
          <a:xfrm>
            <a:off x="393700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53252" name="Rectangle 4"/>
          <p:cNvSpPr>
            <a:spLocks noGrp="1" noChangeArrowheads="1"/>
          </p:cNvSpPr>
          <p:nvPr>
            <p:ph type="ftr" sz="quarter" idx="2"/>
          </p:nvPr>
        </p:nvSpPr>
        <p:spPr bwMode="auto">
          <a:xfrm>
            <a:off x="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53253" name="Rectangle 5"/>
          <p:cNvSpPr>
            <a:spLocks noGrp="1" noChangeArrowheads="1"/>
          </p:cNvSpPr>
          <p:nvPr>
            <p:ph type="sldNum" sz="quarter" idx="3"/>
          </p:nvPr>
        </p:nvSpPr>
        <p:spPr bwMode="auto">
          <a:xfrm>
            <a:off x="393700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9268E05E-9514-47AE-85CF-23D043F9CB54}" type="slidenum">
              <a:rPr lang="en-US"/>
              <a:pPr>
                <a:defRPr/>
              </a:pPr>
              <a:t>‹#›</a:t>
            </a:fld>
            <a:endParaRPr lang="en-US"/>
          </a:p>
        </p:txBody>
      </p:sp>
    </p:spTree>
    <p:extLst>
      <p:ext uri="{BB962C8B-B14F-4D97-AF65-F5344CB8AC3E}">
        <p14:creationId xmlns:p14="http://schemas.microsoft.com/office/powerpoint/2010/main" xmlns="" val="4039801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fld id="{369F46B5-4EE1-664C-8141-213FE4BF3BD3}" type="datetimeFigureOut">
              <a:rPr lang="en-US" smtClean="0"/>
              <a:pPr/>
              <a:t>1/29/2014</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08A281A1-6914-E747-9489-5C9095E1FBB7}" type="slidenum">
              <a:rPr lang="en-US" smtClean="0"/>
              <a:pPr/>
              <a:t>‹#›</a:t>
            </a:fld>
            <a:endParaRPr lang="en-US"/>
          </a:p>
        </p:txBody>
      </p:sp>
    </p:spTree>
    <p:extLst>
      <p:ext uri="{BB962C8B-B14F-4D97-AF65-F5344CB8AC3E}">
        <p14:creationId xmlns:p14="http://schemas.microsoft.com/office/powerpoint/2010/main" xmlns="" val="15421718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fee.org/the_freeman/detail/eeoc-to-employers-hire-criminals-or-be-sued"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mployeescreen.com/iqblog/pepsi-settles-with-the-eeoc-for-background-screening-practices/"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employeescreen.com/iqblog/chamber-of-commerce-eeoc-should-allow-public-input-on-background-check-guidanc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A281A1-6914-E747-9489-5C9095E1FBB7}" type="slidenum">
              <a:rPr lang="en-US" smtClean="0"/>
              <a:pPr/>
              <a:t>2</a:t>
            </a:fld>
            <a:endParaRPr lang="en-US"/>
          </a:p>
        </p:txBody>
      </p:sp>
    </p:spTree>
    <p:extLst>
      <p:ext uri="{BB962C8B-B14F-4D97-AF65-F5344CB8AC3E}">
        <p14:creationId xmlns:p14="http://schemas.microsoft.com/office/powerpoint/2010/main" xmlns="" val="1099873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latin typeface="+mn-lt"/>
                <a:ea typeface="+mn-ea"/>
                <a:cs typeface="+mn-cs"/>
              </a:rPr>
              <a:t>Employers often screen job candidates for criminal backgrounds. One reason: If an employee on the clock commits a crime or causes an accident due to drug use, the employer could be dragged through an expensive lawsuit by any victims. In tort law, “negligent hiring” is a cause of action by which the employer is held responsible for harms committed by an employee if the employer knew or should have known that the employee was dangerous. One of the best defenses against such a lawsuit is to demonstrate due diligence in hiring practices, including background checks. </a:t>
            </a:r>
            <a:br>
              <a:rPr lang="en-US" sz="1200" b="0" i="0" kern="1200" dirty="0" smtClean="0">
                <a:solidFill>
                  <a:schemeClr val="tx1"/>
                </a:solidFill>
                <a:latin typeface="+mn-lt"/>
                <a:ea typeface="+mn-ea"/>
                <a:cs typeface="+mn-cs"/>
              </a:rPr>
            </a:br>
            <a:r>
              <a:rPr lang="en-US" sz="1200" b="0" i="0" kern="1200" dirty="0" smtClean="0">
                <a:solidFill>
                  <a:schemeClr val="tx1"/>
                </a:solidFill>
                <a:latin typeface="+mn-lt"/>
                <a:ea typeface="+mn-ea"/>
                <a:cs typeface="+mn-cs"/>
              </a:rPr>
              <a:t/>
            </a:r>
            <a:br>
              <a:rPr lang="en-US" sz="1200" b="0" i="0" kern="1200" dirty="0" smtClean="0">
                <a:solidFill>
                  <a:schemeClr val="tx1"/>
                </a:solidFill>
                <a:latin typeface="+mn-lt"/>
                <a:ea typeface="+mn-ea"/>
                <a:cs typeface="+mn-cs"/>
              </a:rPr>
            </a:br>
            <a:r>
              <a:rPr lang="en-US" sz="1200" b="0" i="0" kern="1200" dirty="0" smtClean="0">
                <a:solidFill>
                  <a:schemeClr val="tx1"/>
                </a:solidFill>
                <a:latin typeface="+mn-lt"/>
                <a:ea typeface="+mn-ea"/>
                <a:cs typeface="+mn-cs"/>
              </a:rPr>
              <a:t>Read more: </a:t>
            </a:r>
            <a:r>
              <a:rPr lang="en-US" sz="1200" b="0" i="0" u="none" strike="noStrike" kern="1200" dirty="0" smtClean="0">
                <a:solidFill>
                  <a:schemeClr val="tx1"/>
                </a:solidFill>
                <a:latin typeface="+mn-lt"/>
                <a:ea typeface="+mn-ea"/>
                <a:cs typeface="+mn-cs"/>
                <a:hlinkClick r:id="rId3"/>
              </a:rPr>
              <a:t>http://www.fee.org/the_freeman/detail/eeoc-to-employers-hire-criminals-or-be-sued#ixzz2rtnpdFsc</a:t>
            </a:r>
            <a:endParaRPr lang="en-US" dirty="0"/>
          </a:p>
        </p:txBody>
      </p:sp>
      <p:sp>
        <p:nvSpPr>
          <p:cNvPr id="4" name="Slide Number Placeholder 3"/>
          <p:cNvSpPr>
            <a:spLocks noGrp="1"/>
          </p:cNvSpPr>
          <p:nvPr>
            <p:ph type="sldNum" sz="quarter" idx="10"/>
          </p:nvPr>
        </p:nvSpPr>
        <p:spPr/>
        <p:txBody>
          <a:bodyPr/>
          <a:lstStyle/>
          <a:p>
            <a:fld id="{08A281A1-6914-E747-9489-5C9095E1FBB7}" type="slidenum">
              <a:rPr lang="en-US" smtClean="0"/>
              <a:pPr/>
              <a:t>3</a:t>
            </a:fld>
            <a:endParaRPr lang="en-US"/>
          </a:p>
        </p:txBody>
      </p:sp>
    </p:spTree>
    <p:extLst>
      <p:ext uri="{BB962C8B-B14F-4D97-AF65-F5344CB8AC3E}">
        <p14:creationId xmlns:p14="http://schemas.microsoft.com/office/powerpoint/2010/main" xmlns="" val="1099873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The EEOC has long maintained that the use of credit and criminal history in hiring can lead to “disparate impact” discrimination.  Disparate impact claims rely on statistical information to prove that use of criminal history and credit information has an unintended discriminatory effect on a protected class—in this case, African Americans and Hispanics.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Starting is 2012, the EEOC has filed a record number of class action lawsuits alleging that employer’s use of criminal history information amounts to discrimination, and </a:t>
            </a:r>
            <a:r>
              <a:rPr lang="en-US" sz="1200" b="0" i="0" u="none" strike="noStrike" kern="1200" dirty="0" smtClean="0">
                <a:solidFill>
                  <a:schemeClr val="tx1"/>
                </a:solidFill>
                <a:latin typeface="+mn-lt"/>
                <a:ea typeface="+mn-ea"/>
                <a:cs typeface="+mn-cs"/>
                <a:hlinkClick r:id="rId3"/>
              </a:rPr>
              <a:t>Pepsi </a:t>
            </a:r>
            <a:r>
              <a:rPr lang="en-US" sz="1200" b="0" i="0" kern="1200" dirty="0" smtClean="0">
                <a:solidFill>
                  <a:schemeClr val="tx1"/>
                </a:solidFill>
                <a:latin typeface="+mn-lt"/>
                <a:ea typeface="+mn-ea"/>
                <a:cs typeface="+mn-cs"/>
              </a:rPr>
              <a:t>recently paid a very well publicized $3.13 million to settle a class action suit brought by the EEOC.</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The guidance, issued in April of 2012, has sparked controversy and confusion over when and how criminal background checks can and should be used. Technically speaking, the EEOC guidance is not binding on courts and carries no “official” legal weight. The EEOC does not have the authority to create statutes or issue non-procedural regulations under Title VII, unlike Congress.  In addition, because the EEOC </a:t>
            </a:r>
            <a:r>
              <a:rPr lang="en-US" sz="1200" b="0" i="0" u="sng" kern="1200" dirty="0" smtClean="0">
                <a:solidFill>
                  <a:schemeClr val="tx1"/>
                </a:solidFill>
                <a:latin typeface="+mn-lt"/>
                <a:ea typeface="+mn-ea"/>
                <a:cs typeface="+mn-cs"/>
                <a:hlinkClick r:id="rId4"/>
              </a:rPr>
              <a:t>did not allow for public comment</a:t>
            </a:r>
            <a:r>
              <a:rPr lang="en-US" sz="1200" b="0" i="0" kern="1200" dirty="0" smtClean="0">
                <a:solidFill>
                  <a:schemeClr val="tx1"/>
                </a:solidFill>
                <a:latin typeface="+mn-lt"/>
                <a:ea typeface="+mn-ea"/>
                <a:cs typeface="+mn-cs"/>
              </a:rPr>
              <a:t> prior to publication of the current guidance, it may be vulnerable to challenges in court.  In practice, however, courts rely heavily on agency policy statements and the EEOC guidance in particular.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The </a:t>
            </a:r>
            <a:r>
              <a:rPr lang="en-US" sz="1200" b="1" i="0" kern="1200" dirty="0" smtClean="0">
                <a:solidFill>
                  <a:schemeClr val="tx1"/>
                </a:solidFill>
                <a:latin typeface="+mn-lt"/>
                <a:ea typeface="+mn-ea"/>
                <a:cs typeface="+mn-cs"/>
              </a:rPr>
              <a:t>new guidance</a:t>
            </a:r>
            <a:r>
              <a:rPr lang="en-US" sz="1200" b="0" i="0" kern="1200" dirty="0" smtClean="0">
                <a:solidFill>
                  <a:schemeClr val="tx1"/>
                </a:solidFill>
                <a:latin typeface="+mn-lt"/>
                <a:ea typeface="+mn-ea"/>
                <a:cs typeface="+mn-cs"/>
              </a:rPr>
              <a:t> is a blending of the old standards, and some new “suggested” best practices.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In addition to considering the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nature of the offense,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its relationship to the potential job,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how much time that has passed since the conviction,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the new guidance also recommend that employers review each case individually, creating a new requirement for an “individualized assessment.”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Employers are being asked to allow every applicant a chance to show why they should be hired despite a conviction. If you had any doubts, the Dollar General case makes it clear that the EEOC intends to enforce a new requirement for individualized assessment, even though Title VII has no such requirement. </a:t>
            </a:r>
            <a:endParaRPr lang="en-US" dirty="0"/>
          </a:p>
        </p:txBody>
      </p:sp>
      <p:sp>
        <p:nvSpPr>
          <p:cNvPr id="4" name="Slide Number Placeholder 3"/>
          <p:cNvSpPr>
            <a:spLocks noGrp="1"/>
          </p:cNvSpPr>
          <p:nvPr>
            <p:ph type="sldNum" sz="quarter" idx="10"/>
          </p:nvPr>
        </p:nvSpPr>
        <p:spPr/>
        <p:txBody>
          <a:bodyPr/>
          <a:lstStyle/>
          <a:p>
            <a:fld id="{08A281A1-6914-E747-9489-5C9095E1FBB7}" type="slidenum">
              <a:rPr lang="en-US" smtClean="0"/>
              <a:pPr/>
              <a:t>5</a:t>
            </a:fld>
            <a:endParaRPr lang="en-US"/>
          </a:p>
        </p:txBody>
      </p:sp>
    </p:spTree>
    <p:extLst>
      <p:ext uri="{BB962C8B-B14F-4D97-AF65-F5344CB8AC3E}">
        <p14:creationId xmlns:p14="http://schemas.microsoft.com/office/powerpoint/2010/main" xmlns="" val="194113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EEOC brought suit against Dollar General and BMW, alleging that the employers’ use of bright-line criminal-background checks in the hiring process violated Title VII of the Civil Rights Act of 1964.</a:t>
            </a:r>
          </a:p>
          <a:p>
            <a:endParaRPr lang="en-US" sz="1200" b="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8A281A1-6914-E747-9489-5C9095E1FBB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b="0" i="0" kern="1200" dirty="0" smtClean="0">
                <a:solidFill>
                  <a:schemeClr val="tx1"/>
                </a:solidFill>
                <a:latin typeface="+mn-lt"/>
                <a:ea typeface="+mn-ea"/>
                <a:cs typeface="+mn-cs"/>
              </a:rPr>
              <a:t>FREEMAN: a district court in Maryland granted summary judgment in favor of Freeman, Inc. ("Freeman"), a service provider for corporate events, with respect to a nationwide pattern and practice lawsuit brought by the U.S. Equal Employment Opportunity Commission ("EEOC"). </a:t>
            </a:r>
          </a:p>
          <a:p>
            <a:endParaRPr lang="en-US"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ATTORNEY GENERAL:</a:t>
            </a:r>
          </a:p>
          <a:p>
            <a:r>
              <a:rPr lang="en-US" sz="1200" b="0" i="0" kern="1200" dirty="0" smtClean="0">
                <a:solidFill>
                  <a:schemeClr val="tx1"/>
                </a:solidFill>
                <a:latin typeface="+mn-lt"/>
                <a:ea typeface="+mn-ea"/>
                <a:cs typeface="+mn-cs"/>
              </a:rPr>
              <a:t>“We believe that these lawsuits and your application of the law, as articulated through your enforcement guidance, are misguided and a quintessential example of gross federal overreach,” the attorneys general from West Virginia, Alabama, Colorado, Georgia, Kansas, Montana, Nebraska, South Carolina and Utah said in the letter, drafted on West Virginia Attorney General Patrick </a:t>
            </a:r>
            <a:r>
              <a:rPr lang="en-US" sz="1200" b="0" i="0" kern="1200" dirty="0" err="1" smtClean="0">
                <a:solidFill>
                  <a:schemeClr val="tx1"/>
                </a:solidFill>
                <a:latin typeface="+mn-lt"/>
                <a:ea typeface="+mn-ea"/>
                <a:cs typeface="+mn-cs"/>
              </a:rPr>
              <a:t>Morrisey’s</a:t>
            </a:r>
            <a:r>
              <a:rPr lang="en-US" sz="1200" b="0" i="0" kern="1200" dirty="0" smtClean="0">
                <a:solidFill>
                  <a:schemeClr val="tx1"/>
                </a:solidFill>
                <a:latin typeface="+mn-lt"/>
                <a:ea typeface="+mn-ea"/>
                <a:cs typeface="+mn-cs"/>
              </a:rPr>
              <a:t> letterhead.</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“Your agency contends that these policies have a disparate impact on African-American applicants because African-Americans have higher conviction rates, are not job-related or consistent with business necessity, and are therefore unlawful,” the attorneys general wrote.</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We believe that your policy guidance—and the recently filed lawsuits—incorrectly apply the law,” they asserted. “It defies common sense to suggest that a bright-line criminal conviction screen will only rarely be ‘job-related’ and ‘consistent with business necessity.’</a:t>
            </a:r>
          </a:p>
          <a:p>
            <a:r>
              <a:rPr lang="en-US" sz="1200" b="0" i="0" kern="1200" dirty="0" smtClean="0">
                <a:solidFill>
                  <a:schemeClr val="tx1"/>
                </a:solidFill>
                <a:latin typeface="+mn-lt"/>
                <a:ea typeface="+mn-ea"/>
                <a:cs typeface="+mn-cs"/>
              </a:rPr>
              <a:t>“An employer may have any number of business-driven reasons for not wanting to hire individuals who have been convicted of rape, assault, child abuse, weapons violations or murder—all crimes specifically mentioned in the complaints,” they continued. “It might have concerns about the safety of other employees and customers or a desire to minimize the risk of liability. A criminal background may also be indicative of a lack of dependability, reliability or trustworthiness.”</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They next accused the agency of engaging in “the illegitimate expansion of Title VII protection to former criminals,” noting that “this gross federal overreach is further exacerbated by your agency’s claimed preemption of state and local laws” that prohibit the hiring of those with criminal records.</a:t>
            </a:r>
          </a:p>
          <a:p>
            <a:r>
              <a:rPr lang="en-US" sz="1200" b="0" i="0" kern="1200" dirty="0" smtClean="0">
                <a:solidFill>
                  <a:schemeClr val="tx1"/>
                </a:solidFill>
                <a:latin typeface="+mn-lt"/>
                <a:ea typeface="+mn-ea"/>
                <a:cs typeface="+mn-cs"/>
              </a:rPr>
              <a:t>“The practical consequences of your policy guidance are also concerning,” they wrote in closing. “Forcing employers to undertake more individualized assessments will add significant costs. Employers will have to spend more time and money evaluating applicants that they would not have previously considered due to their criminal history and, in many cases, are unlikely to hire even after a more thorough vetting. In addition, more individualized assessments are liable to increase the number of discrimination suits by rejected applicants and, in turn, employers’ litigation expenses.”</a:t>
            </a:r>
          </a:p>
          <a:p>
            <a:endParaRPr lang="en-US" sz="1200" b="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8A281A1-6914-E747-9489-5C9095E1FBB7}"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A281A1-6914-E747-9489-5C9095E1FBB7}" type="slidenum">
              <a:rPr lang="en-US" smtClean="0"/>
              <a:pPr/>
              <a:t>9</a:t>
            </a:fld>
            <a:endParaRPr lang="en-US"/>
          </a:p>
        </p:txBody>
      </p:sp>
    </p:spTree>
    <p:extLst>
      <p:ext uri="{BB962C8B-B14F-4D97-AF65-F5344CB8AC3E}">
        <p14:creationId xmlns:p14="http://schemas.microsoft.com/office/powerpoint/2010/main" xmlns="" val="2202797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A281A1-6914-E747-9489-5C9095E1FBB7}" type="slidenum">
              <a:rPr lang="en-US" smtClean="0"/>
              <a:pPr/>
              <a:t>11</a:t>
            </a:fld>
            <a:endParaRPr lang="en-US"/>
          </a:p>
        </p:txBody>
      </p:sp>
    </p:spTree>
    <p:extLst>
      <p:ext uri="{BB962C8B-B14F-4D97-AF65-F5344CB8AC3E}">
        <p14:creationId xmlns:p14="http://schemas.microsoft.com/office/powerpoint/2010/main" xmlns="" val="395650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6" name="Rectangle 21"/>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7" name="Rectangle 23"/>
          <p:cNvSpPr>
            <a:spLocks noChangeArrowheads="1"/>
          </p:cNvSpPr>
          <p:nvPr/>
        </p:nvSpPr>
        <p:spPr bwMode="white">
          <a:xfrm>
            <a:off x="0" y="0"/>
            <a:ext cx="9144000" cy="25146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ea typeface="+mn-ea"/>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ea typeface="+mn-ea"/>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ea typeface="+mn-ea"/>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lvl1pPr>
          </a:lstStyle>
          <a:p>
            <a:pPr>
              <a:defRPr/>
            </a:pPr>
            <a:fld id="{C3518B02-1F2D-4C1A-A06D-04B0520FCC4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FB1569-B383-4F56-AE98-7DACDFAD3D1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6" name="Rectangle 21"/>
          <p:cNvSpPr>
            <a:spLocks noChangeArrowheads="1"/>
          </p:cNvSpPr>
          <p:nvPr/>
        </p:nvSpPr>
        <p:spPr bwMode="white">
          <a:xfrm>
            <a:off x="0" y="0"/>
            <a:ext cx="9144000" cy="155575"/>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7" name="Rectangle 23"/>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ea typeface="+mn-ea"/>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ea typeface="+mn-ea"/>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ea typeface="+mn-ea"/>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55EAB9C0-B608-49B2-8F49-D22D02032C08}"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2AE4B8D5-E22B-4531-AA9A-73757DB08B7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6" name="Rectangle 21"/>
          <p:cNvSpPr>
            <a:spLocks noChangeArrowheads="1"/>
          </p:cNvSpPr>
          <p:nvPr/>
        </p:nvSpPr>
        <p:spPr bwMode="white">
          <a:xfrm>
            <a:off x="0" y="0"/>
            <a:ext cx="9144000" cy="1524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w="9525">
            <a:noFill/>
            <a:miter lim="800000"/>
            <a:headEnd/>
            <a:tailEnd/>
          </a:ln>
        </p:spPr>
        <p:txBody>
          <a:bodyPr wrap="none" anchor="ctr"/>
          <a:lstStyle/>
          <a:p>
            <a:pPr eaLnBrk="0" hangingPunct="0">
              <a:defRPr/>
            </a:pPr>
            <a:endParaRPr lang="en-US">
              <a:latin typeface="Arial" pitchFamily="34"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ea typeface="+mn-ea"/>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ea typeface="+mn-ea"/>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ea typeface="+mn-ea"/>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lvl1pPr>
          </a:lstStyle>
          <a:p>
            <a:pPr>
              <a:defRPr/>
            </a:pPr>
            <a:fld id="{D354D70A-F38B-4241-BF13-82B174287E2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solidFill>
              <a:schemeClr val="tx2"/>
            </a:solidFill>
            <a:prstDash val="sysDash"/>
            <a:round/>
            <a:headEnd/>
            <a:tailEnd/>
          </a:ln>
        </p:spPr>
        <p:txBody>
          <a:bodyPr wrap="none" anchor="ctr"/>
          <a:lstStyle/>
          <a:p>
            <a:pPr>
              <a:defRPr/>
            </a:pPr>
            <a:endParaRPr lang="en-US">
              <a:latin typeface="Arial" pitchFamily="34" charset="0"/>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AF57E2B-A288-4E6B-B6D1-CA6251033E9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solidFill>
              <a:schemeClr val="tx2"/>
            </a:solidFill>
            <a:prstDash val="sysDash"/>
            <a:round/>
            <a:headEnd/>
            <a:tailEnd/>
          </a:ln>
        </p:spPr>
        <p:txBody>
          <a:bodyPr wrap="none" anchor="ctr"/>
          <a:lstStyle/>
          <a:p>
            <a:pPr>
              <a:defRPr/>
            </a:pPr>
            <a:endParaRPr lang="en-US">
              <a:latin typeface="Arial" pitchFamily="34" charset="0"/>
            </a:endParaRPr>
          </a:p>
        </p:txBody>
      </p:sp>
      <p:sp>
        <p:nvSpPr>
          <p:cNvPr id="8" name="Rectangle 20"/>
          <p:cNvSpPr>
            <a:spLocks noChangeArrowheads="1"/>
          </p:cNvSpPr>
          <p:nvPr/>
        </p:nvSpPr>
        <p:spPr bwMode="white">
          <a:xfrm>
            <a:off x="0" y="0"/>
            <a:ext cx="9144000" cy="14478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10" name="Rectangle 23"/>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ea typeface="+mn-ea"/>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ea typeface="+mn-ea"/>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ea typeface="+mn-ea"/>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defRPr/>
            </a:lvl1pPr>
          </a:lstStyle>
          <a:p>
            <a:pPr>
              <a:defRPr/>
            </a:pPr>
            <a:fld id="{C373EE61-ACE5-448B-8678-103ECA8EA55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74CADE87-AB24-4B65-96FF-B51EED8EF7A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3" name="Rectangle 20"/>
          <p:cNvSpPr>
            <a:spLocks noChangeArrowheads="1"/>
          </p:cNvSpPr>
          <p:nvPr/>
        </p:nvSpPr>
        <p:spPr bwMode="white">
          <a:xfrm>
            <a:off x="0" y="0"/>
            <a:ext cx="9144000" cy="155575"/>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5" name="Rectangle 23"/>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ea typeface="+mn-ea"/>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ea typeface="+mn-ea"/>
            </a:endParaRPr>
          </a:p>
        </p:txBody>
      </p:sp>
      <p:sp>
        <p:nvSpPr>
          <p:cNvPr id="8" name="Date Placeholder 1"/>
          <p:cNvSpPr>
            <a:spLocks noGrp="1"/>
          </p:cNvSpPr>
          <p:nvPr>
            <p:ph type="dt" sz="half" idx="10"/>
          </p:nvPr>
        </p:nvSpPr>
        <p:spPr/>
        <p:txBody>
          <a:bodyPr/>
          <a:lstStyle>
            <a:lvl1pPr>
              <a:defRPr/>
            </a:lvl1pPr>
          </a:lstStyle>
          <a:p>
            <a:pPr>
              <a:defRPr/>
            </a:pPr>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0793EEB2-AF1F-4A0E-8968-789A6316FF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ea typeface="+mn-ea"/>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8" name="Rectangle 23"/>
          <p:cNvSpPr>
            <a:spLocks noChangeArrowheads="1"/>
          </p:cNvSpPr>
          <p:nvPr/>
        </p:nvSpPr>
        <p:spPr bwMode="white">
          <a:xfrm>
            <a:off x="0" y="0"/>
            <a:ext cx="9144000" cy="119063"/>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ea typeface="+mn-ea"/>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ea typeface="+mn-ea"/>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ea typeface="+mn-ea"/>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7C57251E-9387-45A7-8243-78BB8AE7BEB4}"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ea typeface="+mn-ea"/>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8" name="Rectangle 23"/>
          <p:cNvSpPr>
            <a:spLocks noChangeArrowheads="1"/>
          </p:cNvSpPr>
          <p:nvPr/>
        </p:nvSpPr>
        <p:spPr bwMode="white">
          <a:xfrm>
            <a:off x="0" y="0"/>
            <a:ext cx="9144000" cy="1524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ea typeface="+mn-ea"/>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ea typeface="+mn-ea"/>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ea typeface="+mn-ea"/>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E444B55C-2FDF-43CE-81B7-F1029B9745F9}"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1027" name="Rectangle 15"/>
          <p:cNvSpPr>
            <a:spLocks noChangeArrowheads="1"/>
          </p:cNvSpPr>
          <p:nvPr/>
        </p:nvSpPr>
        <p:spPr bwMode="white">
          <a:xfrm>
            <a:off x="0" y="0"/>
            <a:ext cx="9144000" cy="1393825"/>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1028" name="Rectangle 17"/>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1029" name="Rectangle 18"/>
          <p:cNvSpPr>
            <a:spLocks noChangeArrowheads="1"/>
          </p:cNvSpPr>
          <p:nvPr/>
        </p:nvSpPr>
        <p:spPr bwMode="white">
          <a:xfrm>
            <a:off x="8991600" y="0"/>
            <a:ext cx="152400" cy="6858000"/>
          </a:xfrm>
          <a:prstGeom prst="rect">
            <a:avLst/>
          </a:prstGeom>
          <a:solidFill>
            <a:srgbClr val="FFFFFF"/>
          </a:solidFill>
          <a:ln w="9525">
            <a:noFill/>
            <a:miter lim="800000"/>
            <a:headEnd/>
            <a:tailEnd/>
          </a:ln>
        </p:spPr>
        <p:txBody>
          <a:bodyPr wrap="none" anchor="ctr"/>
          <a:lstStyle/>
          <a:p>
            <a:pPr eaLnBrk="0" hangingPunct="0">
              <a:defRPr/>
            </a:pPr>
            <a:endParaRPr lang="en-US">
              <a:latin typeface="Arial" pitchFamily="34" charset="0"/>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ea typeface="+mn-ea"/>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latin typeface="Arial" charset="0"/>
                <a:ea typeface="+mn-ea"/>
                <a:cs typeface="+mn-cs"/>
              </a:defRPr>
            </a:lvl1pPr>
          </a:lstStyle>
          <a:p>
            <a:pPr>
              <a:defRPr/>
            </a:pPr>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latin typeface="Arial" charset="0"/>
                <a:ea typeface="+mn-ea"/>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ea typeface="+mn-ea"/>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ea typeface="+mn-ea"/>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7B9899"/>
                </a:solidFill>
                <a:latin typeface="Arial" pitchFamily="34" charset="0"/>
              </a:defRPr>
            </a:lvl1pPr>
          </a:lstStyle>
          <a:p>
            <a:pPr>
              <a:defRPr/>
            </a:pPr>
            <a:fld id="{F52F8B18-6D73-47E6-88E4-5366901C5F55}"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txStyles>
    <p:titleStyle>
      <a:lvl1pPr algn="ctr" rtl="0" eaLnBrk="0" fontAlgn="base" hangingPunct="0">
        <a:spcBef>
          <a:spcPct val="0"/>
        </a:spcBef>
        <a:spcAft>
          <a:spcPct val="0"/>
        </a:spcAft>
        <a:defRPr sz="3300" kern="1200">
          <a:solidFill>
            <a:srgbClr val="7B9899"/>
          </a:solidFill>
          <a:latin typeface="+mj-lt"/>
          <a:ea typeface="ＭＳ Ｐゴシック" charset="0"/>
          <a:cs typeface="ＭＳ Ｐゴシック" charset="0"/>
        </a:defRPr>
      </a:lvl1pPr>
      <a:lvl2pPr algn="ctr" rtl="0" eaLnBrk="0" fontAlgn="base" hangingPunct="0">
        <a:spcBef>
          <a:spcPct val="0"/>
        </a:spcBef>
        <a:spcAft>
          <a:spcPct val="0"/>
        </a:spcAft>
        <a:defRPr sz="3300">
          <a:solidFill>
            <a:srgbClr val="7B9899"/>
          </a:solidFill>
          <a:latin typeface="Georgia" charset="0"/>
          <a:ea typeface="ＭＳ Ｐゴシック" charset="0"/>
          <a:cs typeface="ＭＳ Ｐゴシック" charset="0"/>
        </a:defRPr>
      </a:lvl2pPr>
      <a:lvl3pPr algn="ctr" rtl="0" eaLnBrk="0" fontAlgn="base" hangingPunct="0">
        <a:spcBef>
          <a:spcPct val="0"/>
        </a:spcBef>
        <a:spcAft>
          <a:spcPct val="0"/>
        </a:spcAft>
        <a:defRPr sz="3300">
          <a:solidFill>
            <a:srgbClr val="7B9899"/>
          </a:solidFill>
          <a:latin typeface="Georgia" charset="0"/>
          <a:ea typeface="ＭＳ Ｐゴシック" charset="0"/>
          <a:cs typeface="ＭＳ Ｐゴシック" charset="0"/>
        </a:defRPr>
      </a:lvl3pPr>
      <a:lvl4pPr algn="ctr" rtl="0" eaLnBrk="0" fontAlgn="base" hangingPunct="0">
        <a:spcBef>
          <a:spcPct val="0"/>
        </a:spcBef>
        <a:spcAft>
          <a:spcPct val="0"/>
        </a:spcAft>
        <a:defRPr sz="3300">
          <a:solidFill>
            <a:srgbClr val="7B9899"/>
          </a:solidFill>
          <a:latin typeface="Georgia" charset="0"/>
          <a:ea typeface="ＭＳ Ｐゴシック" charset="0"/>
          <a:cs typeface="ＭＳ Ｐゴシック" charset="0"/>
        </a:defRPr>
      </a:lvl4pPr>
      <a:lvl5pPr algn="ctr" rtl="0" eaLnBrk="0" fontAlgn="base" hangingPunct="0">
        <a:spcBef>
          <a:spcPct val="0"/>
        </a:spcBef>
        <a:spcAft>
          <a:spcPct val="0"/>
        </a:spcAft>
        <a:defRPr sz="3300">
          <a:solidFill>
            <a:srgbClr val="7B9899"/>
          </a:solidFill>
          <a:latin typeface="Georgia" charset="0"/>
          <a:ea typeface="ＭＳ Ｐゴシック" charset="0"/>
          <a:cs typeface="ＭＳ Ｐゴシック" charset="0"/>
        </a:defRPr>
      </a:lvl5pPr>
      <a:lvl6pPr marL="457200" algn="ctr" rtl="0" fontAlgn="base">
        <a:spcBef>
          <a:spcPct val="0"/>
        </a:spcBef>
        <a:spcAft>
          <a:spcPct val="0"/>
        </a:spcAft>
        <a:defRPr sz="3300">
          <a:solidFill>
            <a:srgbClr val="7B9899"/>
          </a:solidFill>
          <a:latin typeface="Georgia" charset="0"/>
          <a:ea typeface="ＭＳ Ｐゴシック" charset="0"/>
        </a:defRPr>
      </a:lvl6pPr>
      <a:lvl7pPr marL="914400" algn="ctr" rtl="0" fontAlgn="base">
        <a:spcBef>
          <a:spcPct val="0"/>
        </a:spcBef>
        <a:spcAft>
          <a:spcPct val="0"/>
        </a:spcAft>
        <a:defRPr sz="3300">
          <a:solidFill>
            <a:srgbClr val="7B9899"/>
          </a:solidFill>
          <a:latin typeface="Georgia" charset="0"/>
          <a:ea typeface="ＭＳ Ｐゴシック" charset="0"/>
        </a:defRPr>
      </a:lvl7pPr>
      <a:lvl8pPr marL="1371600" algn="ctr" rtl="0" fontAlgn="base">
        <a:spcBef>
          <a:spcPct val="0"/>
        </a:spcBef>
        <a:spcAft>
          <a:spcPct val="0"/>
        </a:spcAft>
        <a:defRPr sz="3300">
          <a:solidFill>
            <a:srgbClr val="7B9899"/>
          </a:solidFill>
          <a:latin typeface="Georgia" charset="0"/>
          <a:ea typeface="ＭＳ Ｐゴシック" charset="0"/>
        </a:defRPr>
      </a:lvl8pPr>
      <a:lvl9pPr marL="1828800" algn="ctr" rtl="0" fontAlgn="base">
        <a:spcBef>
          <a:spcPct val="0"/>
        </a:spcBef>
        <a:spcAft>
          <a:spcPct val="0"/>
        </a:spcAft>
        <a:defRPr sz="3300">
          <a:solidFill>
            <a:srgbClr val="7B9899"/>
          </a:solidFill>
          <a:latin typeface="Georgia" charset="0"/>
          <a:ea typeface="ＭＳ Ｐゴシック"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ＭＳ Ｐゴシック" charset="0"/>
          <a:cs typeface="ＭＳ Ｐゴシック" charset="0"/>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ＭＳ Ｐゴシック" charset="0"/>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ＭＳ Ｐゴシック" charset="0"/>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ＭＳ Ｐゴシック" charset="0"/>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ＭＳ Ｐゴシック" charset="0"/>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dsokolow@anb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eoc.gov/laws/guidance/arrest_conviction.cf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19200" y="2514600"/>
            <a:ext cx="6781800" cy="2362200"/>
          </a:xfrm>
        </p:spPr>
        <p:txBody>
          <a:bodyPr>
            <a:normAutofit/>
          </a:bodyPr>
          <a:lstStyle/>
          <a:p>
            <a:pPr eaLnBrk="1" fontAlgn="auto" hangingPunct="1">
              <a:lnSpc>
                <a:spcPct val="80000"/>
              </a:lnSpc>
              <a:spcAft>
                <a:spcPts val="0"/>
              </a:spcAft>
              <a:buClrTx/>
              <a:buFont typeface="Wingdings 2"/>
              <a:buNone/>
              <a:defRPr/>
            </a:pPr>
            <a:endParaRPr lang="en-US" i="1" dirty="0" smtClean="0">
              <a:ea typeface="+mn-ea"/>
              <a:cs typeface="+mn-cs"/>
            </a:endParaRPr>
          </a:p>
          <a:p>
            <a:pPr eaLnBrk="1" fontAlgn="auto" hangingPunct="1">
              <a:spcBef>
                <a:spcPts val="0"/>
              </a:spcBef>
              <a:spcAft>
                <a:spcPts val="0"/>
              </a:spcAft>
              <a:buClrTx/>
              <a:buFont typeface="Wingdings 2"/>
              <a:buNone/>
              <a:defRPr/>
            </a:pPr>
            <a:endParaRPr lang="en-US" i="1" dirty="0">
              <a:ea typeface="+mn-ea"/>
              <a:cs typeface="+mn-cs"/>
            </a:endParaRPr>
          </a:p>
          <a:p>
            <a:pPr eaLnBrk="1" fontAlgn="auto" hangingPunct="1">
              <a:spcBef>
                <a:spcPts val="0"/>
              </a:spcBef>
              <a:spcAft>
                <a:spcPts val="0"/>
              </a:spcAft>
              <a:buClrTx/>
              <a:buFont typeface="Wingdings 2"/>
              <a:buNone/>
              <a:defRPr/>
            </a:pPr>
            <a:r>
              <a:rPr lang="en-US" i="1" dirty="0" smtClean="0">
                <a:ea typeface="+mn-ea"/>
                <a:cs typeface="+mn-cs"/>
              </a:rPr>
              <a:t>Presented by:</a:t>
            </a:r>
          </a:p>
          <a:p>
            <a:pPr eaLnBrk="1" fontAlgn="auto" hangingPunct="1">
              <a:spcBef>
                <a:spcPts val="0"/>
              </a:spcBef>
              <a:spcAft>
                <a:spcPts val="0"/>
              </a:spcAft>
              <a:buClrTx/>
              <a:buFont typeface="Wingdings 2"/>
              <a:buNone/>
              <a:defRPr/>
            </a:pPr>
            <a:r>
              <a:rPr lang="en-US" sz="2400" dirty="0" smtClean="0">
                <a:ea typeface="+mn-ea"/>
                <a:cs typeface="+mn-cs"/>
              </a:rPr>
              <a:t>Dena H. Sokolow</a:t>
            </a:r>
          </a:p>
          <a:p>
            <a:pPr eaLnBrk="1" fontAlgn="auto" hangingPunct="1">
              <a:spcBef>
                <a:spcPts val="0"/>
              </a:spcBef>
              <a:spcAft>
                <a:spcPts val="0"/>
              </a:spcAft>
              <a:buClrTx/>
              <a:buFont typeface="Wingdings 2"/>
              <a:buNone/>
              <a:defRPr/>
            </a:pPr>
            <a:r>
              <a:rPr lang="en-US" sz="2400" dirty="0" smtClean="0">
                <a:ea typeface="+mn-ea"/>
                <a:cs typeface="+mn-cs"/>
              </a:rPr>
              <a:t>Allen, Norton &amp; Blue, P.A.</a:t>
            </a:r>
          </a:p>
          <a:p>
            <a:pPr eaLnBrk="1" fontAlgn="auto" hangingPunct="1">
              <a:spcBef>
                <a:spcPts val="0"/>
              </a:spcBef>
              <a:spcAft>
                <a:spcPts val="0"/>
              </a:spcAft>
              <a:buFont typeface="Wingdings 2"/>
              <a:buNone/>
              <a:defRPr/>
            </a:pPr>
            <a:r>
              <a:rPr lang="en-US" sz="2400" dirty="0" smtClean="0">
                <a:ea typeface="+mn-ea"/>
                <a:cs typeface="+mn-cs"/>
                <a:hlinkClick r:id="rId2"/>
              </a:rPr>
              <a:t>dsokolow@anblaw.com</a:t>
            </a:r>
            <a:endParaRPr lang="en-US" sz="2400" dirty="0" smtClean="0">
              <a:ea typeface="+mn-ea"/>
              <a:cs typeface="+mn-cs"/>
            </a:endParaRPr>
          </a:p>
          <a:p>
            <a:pPr eaLnBrk="1" fontAlgn="auto" hangingPunct="1">
              <a:spcBef>
                <a:spcPts val="0"/>
              </a:spcBef>
              <a:spcAft>
                <a:spcPts val="0"/>
              </a:spcAft>
              <a:buFont typeface="Wingdings 2"/>
              <a:buNone/>
              <a:defRPr/>
            </a:pPr>
            <a:r>
              <a:rPr lang="en-US" sz="2400" dirty="0" smtClean="0">
                <a:ea typeface="+mn-ea"/>
                <a:cs typeface="+mn-cs"/>
              </a:rPr>
              <a:t>850-561-3503</a:t>
            </a:r>
            <a:endParaRPr lang="en-US" sz="2400" dirty="0" smtClean="0">
              <a:ea typeface="+mn-ea"/>
              <a:cs typeface="+mn-cs"/>
            </a:endParaRPr>
          </a:p>
        </p:txBody>
      </p:sp>
      <p:sp>
        <p:nvSpPr>
          <p:cNvPr id="2050" name="Rectangle 2"/>
          <p:cNvSpPr>
            <a:spLocks noGrp="1" noChangeArrowheads="1"/>
          </p:cNvSpPr>
          <p:nvPr>
            <p:ph type="ctrTitle"/>
          </p:nvPr>
        </p:nvSpPr>
        <p:spPr>
          <a:xfrm>
            <a:off x="685800" y="381000"/>
            <a:ext cx="7772400" cy="1676400"/>
          </a:xfrm>
        </p:spPr>
        <p:txBody>
          <a:bodyPr>
            <a:normAutofit fontScale="90000"/>
          </a:bodyPr>
          <a:lstStyle/>
          <a:p>
            <a:pPr eaLnBrk="1" fontAlgn="auto" hangingPunct="1">
              <a:spcAft>
                <a:spcPts val="0"/>
              </a:spcAft>
              <a:defRPr/>
            </a:pPr>
            <a:r>
              <a:rPr lang="en-US" sz="6700" dirty="0" smtClean="0">
                <a:ea typeface="+mj-ea"/>
                <a:cs typeface="+mj-cs"/>
              </a:rPr>
              <a:t>Hiring the Best:</a:t>
            </a:r>
            <a:r>
              <a:rPr lang="en-US" sz="5300" dirty="0" smtClean="0">
                <a:ea typeface="+mj-ea"/>
                <a:cs typeface="+mj-cs"/>
              </a:rPr>
              <a:t/>
            </a:r>
            <a:br>
              <a:rPr lang="en-US" sz="5300" dirty="0" smtClean="0">
                <a:ea typeface="+mj-ea"/>
                <a:cs typeface="+mj-cs"/>
              </a:rPr>
            </a:br>
            <a:r>
              <a:rPr lang="en-US" sz="3600" dirty="0" smtClean="0">
                <a:ea typeface="+mj-ea"/>
                <a:cs typeface="+mj-cs"/>
              </a:rPr>
              <a:t>Background Checks, References, &amp; More</a:t>
            </a:r>
            <a:endParaRPr lang="en-US" sz="1600" dirty="0" smtClean="0">
              <a:ea typeface="+mj-ea"/>
              <a:cs typeface="+mj-cs"/>
            </a:endParaRPr>
          </a:p>
        </p:txBody>
      </p:sp>
      <p:pic>
        <p:nvPicPr>
          <p:cNvPr id="13316" name="Picture 3" descr="Logo.jpg"/>
          <p:cNvPicPr>
            <a:picLocks noChangeAspect="1" noChangeArrowheads="1"/>
          </p:cNvPicPr>
          <p:nvPr/>
        </p:nvPicPr>
        <p:blipFill>
          <a:blip r:embed="rId3" cstate="print"/>
          <a:srcRect l="5415" b="-15"/>
          <a:stretch>
            <a:fillRect/>
          </a:stretch>
        </p:blipFill>
        <p:spPr bwMode="auto">
          <a:xfrm>
            <a:off x="3505200" y="4800600"/>
            <a:ext cx="2133600" cy="1371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4000" smtClean="0">
                <a:solidFill>
                  <a:srgbClr val="FF0000"/>
                </a:solidFill>
                <a:ea typeface="ＭＳ Ｐゴシック" pitchFamily="34" charset="-128"/>
              </a:rPr>
              <a:t>Compliance with the FCRA</a:t>
            </a:r>
          </a:p>
        </p:txBody>
      </p:sp>
      <p:sp>
        <p:nvSpPr>
          <p:cNvPr id="19459" name="Content Placeholder 2"/>
          <p:cNvSpPr>
            <a:spLocks noGrp="1"/>
          </p:cNvSpPr>
          <p:nvPr>
            <p:ph sz="quarter" idx="1"/>
          </p:nvPr>
        </p:nvSpPr>
        <p:spPr>
          <a:xfrm>
            <a:off x="301625" y="1527175"/>
            <a:ext cx="8504238" cy="4572000"/>
          </a:xfrm>
        </p:spPr>
        <p:txBody>
          <a:bodyPr/>
          <a:lstStyle/>
          <a:p>
            <a:r>
              <a:rPr lang="en-US" sz="3200" dirty="0" smtClean="0">
                <a:ea typeface="ＭＳ Ｐゴシック" pitchFamily="34" charset="-128"/>
              </a:rPr>
              <a:t>The FCRA</a:t>
            </a:r>
            <a:r>
              <a:rPr lang="en-US" altLang="en-US" sz="3200" dirty="0" smtClean="0">
                <a:ea typeface="ＭＳ Ｐゴシック" pitchFamily="34" charset="-128"/>
              </a:rPr>
              <a:t>’</a:t>
            </a:r>
            <a:r>
              <a:rPr lang="en-US" sz="3200" dirty="0" smtClean="0">
                <a:ea typeface="ＭＳ Ｐゴシック" pitchFamily="34" charset="-128"/>
              </a:rPr>
              <a:t>s requirements on employers may be divided into two categories: </a:t>
            </a:r>
          </a:p>
          <a:p>
            <a:endParaRPr lang="en-US" sz="2000" dirty="0" smtClean="0">
              <a:ea typeface="ＭＳ Ｐゴシック" pitchFamily="34" charset="-128"/>
            </a:endParaRPr>
          </a:p>
          <a:p>
            <a:pPr marL="274638" lvl="1" indent="0">
              <a:buNone/>
            </a:pPr>
            <a:r>
              <a:rPr lang="en-US" sz="2800" i="1" dirty="0" smtClean="0">
                <a:solidFill>
                  <a:schemeClr val="tx1"/>
                </a:solidFill>
                <a:ea typeface="ＭＳ Ｐゴシック" pitchFamily="34" charset="-128"/>
              </a:rPr>
              <a:t>(1) requirements employers must follow </a:t>
            </a:r>
            <a:r>
              <a:rPr lang="en-US" sz="2800" b="1" i="1" dirty="0" smtClean="0">
                <a:solidFill>
                  <a:schemeClr val="tx1"/>
                </a:solidFill>
                <a:ea typeface="ＭＳ Ｐゴシック" pitchFamily="34" charset="-128"/>
              </a:rPr>
              <a:t>before</a:t>
            </a:r>
            <a:r>
              <a:rPr lang="en-US" sz="2800" i="1" dirty="0" smtClean="0">
                <a:solidFill>
                  <a:schemeClr val="tx1"/>
                </a:solidFill>
                <a:ea typeface="ＭＳ Ｐゴシック" pitchFamily="34" charset="-128"/>
              </a:rPr>
              <a:t> they obtain a consumer report</a:t>
            </a:r>
          </a:p>
          <a:p>
            <a:pPr lvl="1"/>
            <a:endParaRPr lang="en-US" sz="1800" i="1" dirty="0" smtClean="0">
              <a:solidFill>
                <a:schemeClr val="tx1"/>
              </a:solidFill>
              <a:ea typeface="ＭＳ Ｐゴシック" pitchFamily="34" charset="-128"/>
            </a:endParaRPr>
          </a:p>
          <a:p>
            <a:pPr marL="274638" lvl="1" indent="0">
              <a:buNone/>
            </a:pPr>
            <a:r>
              <a:rPr lang="en-US" sz="2800" i="1" dirty="0" smtClean="0">
                <a:solidFill>
                  <a:schemeClr val="tx1"/>
                </a:solidFill>
                <a:ea typeface="ＭＳ Ｐゴシック" pitchFamily="34" charset="-128"/>
              </a:rPr>
              <a:t>(2) requirements employers must follow if they take </a:t>
            </a:r>
            <a:r>
              <a:rPr lang="en-US" altLang="en-US" sz="2800" b="1" i="1" dirty="0" smtClean="0">
                <a:solidFill>
                  <a:schemeClr val="tx1"/>
                </a:solidFill>
                <a:ea typeface="ＭＳ Ｐゴシック" pitchFamily="34" charset="-128"/>
              </a:rPr>
              <a:t>“</a:t>
            </a:r>
            <a:r>
              <a:rPr lang="en-US" sz="2800" b="1" i="1" dirty="0" smtClean="0">
                <a:solidFill>
                  <a:schemeClr val="tx1"/>
                </a:solidFill>
                <a:ea typeface="ＭＳ Ｐゴシック" pitchFamily="34" charset="-128"/>
              </a:rPr>
              <a:t>adverse action</a:t>
            </a:r>
            <a:r>
              <a:rPr lang="en-US" altLang="en-US" sz="2800" b="1" i="1" dirty="0" smtClean="0">
                <a:solidFill>
                  <a:schemeClr val="tx1"/>
                </a:solidFill>
                <a:ea typeface="ＭＳ Ｐゴシック" pitchFamily="34" charset="-128"/>
              </a:rPr>
              <a:t>”</a:t>
            </a:r>
            <a:r>
              <a:rPr lang="en-US" sz="2800" b="1" i="1" dirty="0" smtClean="0">
                <a:solidFill>
                  <a:schemeClr val="tx1"/>
                </a:solidFill>
                <a:ea typeface="ＭＳ Ｐゴシック" pitchFamily="34" charset="-128"/>
              </a:rPr>
              <a:t> </a:t>
            </a:r>
            <a:r>
              <a:rPr lang="en-US" sz="2800" i="1" dirty="0" smtClean="0">
                <a:solidFill>
                  <a:schemeClr val="tx1"/>
                </a:solidFill>
                <a:ea typeface="ＭＳ Ｐゴシック" pitchFamily="34" charset="-128"/>
              </a:rPr>
              <a:t>based on information contained in the consumer report.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anim calcmode="lin" valueType="num">
                                      <p:cBhvr additive="base">
                                        <p:cTn id="7"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9459">
                                            <p:txEl>
                                              <p:pRg st="4" end="4"/>
                                            </p:txEl>
                                          </p:spTgt>
                                        </p:tgtEl>
                                        <p:attrNameLst>
                                          <p:attrName>style.visibility</p:attrName>
                                        </p:attrNameLst>
                                      </p:cBhvr>
                                      <p:to>
                                        <p:strVal val="visible"/>
                                      </p:to>
                                    </p:set>
                                    <p:anim calcmode="lin" valueType="num">
                                      <p:cBhvr additive="base">
                                        <p:cTn id="13" dur="5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4000" smtClean="0">
                <a:solidFill>
                  <a:srgbClr val="FF0000"/>
                </a:solidFill>
                <a:ea typeface="ＭＳ Ｐゴシック" pitchFamily="34" charset="-128"/>
              </a:rPr>
              <a:t>Obtaining a Report</a:t>
            </a:r>
          </a:p>
        </p:txBody>
      </p:sp>
      <p:sp>
        <p:nvSpPr>
          <p:cNvPr id="20483" name="Content Placeholder 2"/>
          <p:cNvSpPr>
            <a:spLocks noGrp="1"/>
          </p:cNvSpPr>
          <p:nvPr>
            <p:ph sz="quarter" idx="1"/>
          </p:nvPr>
        </p:nvSpPr>
        <p:spPr>
          <a:xfrm>
            <a:off x="301625" y="1527175"/>
            <a:ext cx="8504238" cy="4572000"/>
          </a:xfrm>
        </p:spPr>
        <p:txBody>
          <a:bodyPr/>
          <a:lstStyle/>
          <a:p>
            <a:r>
              <a:rPr lang="en-US" sz="2800" dirty="0" smtClean="0">
                <a:ea typeface="ＭＳ Ｐゴシック" pitchFamily="34" charset="-128"/>
              </a:rPr>
              <a:t>Employers can do a background check on any applicant. </a:t>
            </a:r>
          </a:p>
          <a:p>
            <a:endParaRPr lang="en-US" sz="2800" dirty="0" smtClean="0">
              <a:ea typeface="ＭＳ Ｐゴシック" pitchFamily="34" charset="-128"/>
            </a:endParaRPr>
          </a:p>
          <a:p>
            <a:r>
              <a:rPr lang="en-US" sz="2800" dirty="0" smtClean="0">
                <a:ea typeface="ＭＳ Ｐゴシック" pitchFamily="34" charset="-128"/>
              </a:rPr>
              <a:t>In order to obtain a report from a CRA, an employer must get the applicants </a:t>
            </a:r>
            <a:r>
              <a:rPr lang="en-US" sz="2800" u="sng" dirty="0" smtClean="0">
                <a:ea typeface="ＭＳ Ｐゴシック" pitchFamily="34" charset="-128"/>
              </a:rPr>
              <a:t>consent</a:t>
            </a:r>
            <a:r>
              <a:rPr lang="en-US" sz="2800" dirty="0" smtClean="0">
                <a:ea typeface="ＭＳ Ｐゴシック" pitchFamily="34" charset="-128"/>
              </a:rPr>
              <a:t>:</a:t>
            </a:r>
          </a:p>
          <a:p>
            <a:pPr lvl="1"/>
            <a:r>
              <a:rPr lang="en-US" sz="2400" i="1" dirty="0" smtClean="0">
                <a:solidFill>
                  <a:schemeClr val="tx1"/>
                </a:solidFill>
                <a:ea typeface="ＭＳ Ｐゴシック" pitchFamily="34" charset="-128"/>
              </a:rPr>
              <a:t>make a clear and conspicuous written disclosure to the applicant, in a document that consists </a:t>
            </a:r>
            <a:r>
              <a:rPr lang="en-US" altLang="en-US" sz="2400" i="1" dirty="0" smtClean="0">
                <a:solidFill>
                  <a:schemeClr val="tx1"/>
                </a:solidFill>
                <a:ea typeface="ＭＳ Ｐゴシック" pitchFamily="34" charset="-128"/>
              </a:rPr>
              <a:t>“</a:t>
            </a:r>
            <a:r>
              <a:rPr lang="en-US" sz="2400" i="1" dirty="0" smtClean="0">
                <a:solidFill>
                  <a:schemeClr val="tx1"/>
                </a:solidFill>
                <a:ea typeface="ＭＳ Ｐゴシック" pitchFamily="34" charset="-128"/>
              </a:rPr>
              <a:t>solely</a:t>
            </a:r>
            <a:r>
              <a:rPr lang="en-US" altLang="en-US" sz="2400" i="1" dirty="0" smtClean="0">
                <a:solidFill>
                  <a:schemeClr val="tx1"/>
                </a:solidFill>
                <a:ea typeface="ＭＳ Ｐゴシック" pitchFamily="34" charset="-128"/>
              </a:rPr>
              <a:t>”</a:t>
            </a:r>
            <a:r>
              <a:rPr lang="en-US" sz="2400" i="1" dirty="0" smtClean="0">
                <a:solidFill>
                  <a:schemeClr val="tx1"/>
                </a:solidFill>
                <a:ea typeface="ＭＳ Ｐゴシック" pitchFamily="34" charset="-128"/>
              </a:rPr>
              <a:t> of the disclosure, that a consumer report may be obtained.</a:t>
            </a:r>
          </a:p>
          <a:p>
            <a:pPr lvl="1"/>
            <a:r>
              <a:rPr lang="en-US" sz="2400" i="1" dirty="0" smtClean="0">
                <a:solidFill>
                  <a:schemeClr val="tx1"/>
                </a:solidFill>
                <a:ea typeface="ＭＳ Ｐゴシック" pitchFamily="34" charset="-128"/>
              </a:rPr>
              <a:t>The applicant (or employee) must provide written consent.</a:t>
            </a:r>
          </a:p>
          <a:p>
            <a:endParaRPr lang="en-US" sz="2800"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483">
                                            <p:txEl>
                                              <p:pRg st="3" end="3"/>
                                            </p:txEl>
                                          </p:spTgt>
                                        </p:tgtEl>
                                        <p:attrNameLst>
                                          <p:attrName>style.visibility</p:attrName>
                                        </p:attrNameLst>
                                      </p:cBhvr>
                                      <p:to>
                                        <p:strVal val="visible"/>
                                      </p:to>
                                    </p:set>
                                    <p:anim calcmode="lin" valueType="num">
                                      <p:cBhvr additive="base">
                                        <p:cTn id="7"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0483">
                                            <p:txEl>
                                              <p:pRg st="4" end="4"/>
                                            </p:txEl>
                                          </p:spTgt>
                                        </p:tgtEl>
                                        <p:attrNameLst>
                                          <p:attrName>style.visibility</p:attrName>
                                        </p:attrNameLst>
                                      </p:cBhvr>
                                      <p:to>
                                        <p:strVal val="visible"/>
                                      </p:to>
                                    </p:set>
                                    <p:anim calcmode="lin" valueType="num">
                                      <p:cBhvr additive="base">
                                        <p:cTn id="13" dur="500" fill="hold"/>
                                        <p:tgtEl>
                                          <p:spTgt spid="2048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FF0000"/>
                </a:solidFill>
              </a:rPr>
              <a:t>Obtaining a Report</a:t>
            </a:r>
            <a:endParaRPr lang="en-US" dirty="0"/>
          </a:p>
        </p:txBody>
      </p:sp>
      <p:sp>
        <p:nvSpPr>
          <p:cNvPr id="21507" name="Content Placeholder 2"/>
          <p:cNvSpPr>
            <a:spLocks noGrp="1"/>
          </p:cNvSpPr>
          <p:nvPr>
            <p:ph sz="quarter" idx="1"/>
          </p:nvPr>
        </p:nvSpPr>
        <p:spPr>
          <a:xfrm>
            <a:off x="301625" y="1527175"/>
            <a:ext cx="8504238" cy="4572000"/>
          </a:xfrm>
        </p:spPr>
        <p:txBody>
          <a:bodyPr/>
          <a:lstStyle/>
          <a:p>
            <a:pPr>
              <a:buFont typeface="Wingdings 2" pitchFamily="18" charset="2"/>
              <a:buNone/>
            </a:pPr>
            <a:endParaRPr lang="en-US" sz="2800" b="1" dirty="0" smtClean="0">
              <a:ea typeface="ＭＳ Ｐゴシック" pitchFamily="34" charset="-128"/>
            </a:endParaRPr>
          </a:p>
          <a:p>
            <a:r>
              <a:rPr lang="en-US" sz="2800" b="1" dirty="0" smtClean="0">
                <a:ea typeface="ＭＳ Ｐゴシック" pitchFamily="34" charset="-128"/>
              </a:rPr>
              <a:t>NOTE</a:t>
            </a:r>
            <a:r>
              <a:rPr lang="en-US" sz="2800" dirty="0" smtClean="0">
                <a:ea typeface="ＭＳ Ｐゴシック" pitchFamily="34" charset="-128"/>
              </a:rPr>
              <a:t> – A properly worded authorization from an applicant will allow an employer to obtain more consumer reports </a:t>
            </a:r>
            <a:r>
              <a:rPr lang="en-US" sz="2800" u="sng" dirty="0" smtClean="0">
                <a:ea typeface="ＭＳ Ｐゴシック" pitchFamily="34" charset="-128"/>
              </a:rPr>
              <a:t>during</a:t>
            </a:r>
            <a:r>
              <a:rPr lang="en-US" sz="2800" dirty="0" smtClean="0">
                <a:ea typeface="ＭＳ Ｐゴシック" pitchFamily="34" charset="-128"/>
              </a:rPr>
              <a:t> employment without the need obtain a new authorization. </a:t>
            </a:r>
          </a:p>
          <a:p>
            <a:endParaRPr lang="en-US" sz="2800" dirty="0" smtClean="0">
              <a:ea typeface="ＭＳ Ｐゴシック" pitchFamily="34" charset="-128"/>
            </a:endParaRPr>
          </a:p>
          <a:p>
            <a:endParaRPr lang="en-US" dirty="0" smtClean="0">
              <a:ea typeface="ＭＳ Ｐゴシック" pitchFamily="34" charset="-128"/>
            </a:endParaRPr>
          </a:p>
        </p:txBody>
      </p:sp>
      <p:pic>
        <p:nvPicPr>
          <p:cNvPr id="21508" name="Picture 6" descr="C:\Users\wgay\AppData\Local\Microsoft\Windows\Temporary Internet Files\Content.IE5\MMF4ALU1\MM900284061[1].gif"/>
          <p:cNvPicPr>
            <a:picLocks noChangeAspect="1" noChangeArrowheads="1" noCrop="1"/>
          </p:cNvPicPr>
          <p:nvPr/>
        </p:nvPicPr>
        <p:blipFill>
          <a:blip r:embed="rId2" cstate="print"/>
          <a:srcRect/>
          <a:stretch>
            <a:fillRect/>
          </a:stretch>
        </p:blipFill>
        <p:spPr bwMode="auto">
          <a:xfrm>
            <a:off x="6019800" y="3886200"/>
            <a:ext cx="2514600" cy="2011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01625" y="228600"/>
            <a:ext cx="8689975" cy="758825"/>
          </a:xfrm>
        </p:spPr>
        <p:txBody>
          <a:bodyPr/>
          <a:lstStyle/>
          <a:p>
            <a:r>
              <a:rPr lang="en-US" smtClean="0">
                <a:solidFill>
                  <a:srgbClr val="FF0000"/>
                </a:solidFill>
                <a:ea typeface="ＭＳ Ｐゴシック" pitchFamily="34" charset="-128"/>
              </a:rPr>
              <a:t>Now you</a:t>
            </a:r>
            <a:r>
              <a:rPr lang="en-US" altLang="en-US" smtClean="0">
                <a:solidFill>
                  <a:srgbClr val="FF0000"/>
                </a:solidFill>
                <a:ea typeface="ＭＳ Ｐゴシック" pitchFamily="34" charset="-128"/>
              </a:rPr>
              <a:t>’</a:t>
            </a:r>
            <a:r>
              <a:rPr lang="en-US" smtClean="0">
                <a:solidFill>
                  <a:srgbClr val="FF0000"/>
                </a:solidFill>
                <a:ea typeface="ＭＳ Ｐゴシック" pitchFamily="34" charset="-128"/>
              </a:rPr>
              <a:t>ve received the report … What next?</a:t>
            </a:r>
          </a:p>
        </p:txBody>
      </p:sp>
      <p:sp>
        <p:nvSpPr>
          <p:cNvPr id="22531" name="Content Placeholder 2"/>
          <p:cNvSpPr>
            <a:spLocks noGrp="1"/>
          </p:cNvSpPr>
          <p:nvPr>
            <p:ph sz="quarter" idx="1"/>
          </p:nvPr>
        </p:nvSpPr>
        <p:spPr>
          <a:xfrm>
            <a:off x="301625" y="1527175"/>
            <a:ext cx="8504238" cy="4572000"/>
          </a:xfrm>
        </p:spPr>
        <p:txBody>
          <a:bodyPr/>
          <a:lstStyle/>
          <a:p>
            <a:r>
              <a:rPr lang="en-US" dirty="0" smtClean="0">
                <a:ea typeface="ＭＳ Ｐゴシック" pitchFamily="34" charset="-128"/>
              </a:rPr>
              <a:t>If the report </a:t>
            </a:r>
            <a:r>
              <a:rPr lang="en-US" dirty="0" smtClean="0">
                <a:ea typeface="ＭＳ Ｐゴシック" pitchFamily="34" charset="-128"/>
              </a:rPr>
              <a:t>does n</a:t>
            </a:r>
            <a:r>
              <a:rPr lang="fr-FR" dirty="0" smtClean="0">
                <a:ea typeface="ＭＳ Ｐゴシック" pitchFamily="34" charset="-128"/>
              </a:rPr>
              <a:t>o</a:t>
            </a:r>
            <a:r>
              <a:rPr lang="en-US" altLang="ja-JP" dirty="0" smtClean="0">
                <a:ea typeface="ＭＳ Ｐゴシック" pitchFamily="34" charset="-128"/>
              </a:rPr>
              <a:t>t </a:t>
            </a:r>
            <a:r>
              <a:rPr lang="en-US" altLang="ja-JP" dirty="0" smtClean="0">
                <a:ea typeface="ＭＳ Ｐゴシック" pitchFamily="34" charset="-128"/>
              </a:rPr>
              <a:t>contain any damaging information – GREAT! </a:t>
            </a:r>
          </a:p>
          <a:p>
            <a:endParaRPr lang="en-US" altLang="ja-JP" dirty="0" smtClean="0">
              <a:ea typeface="ＭＳ Ｐゴシック" pitchFamily="34" charset="-128"/>
            </a:endParaRPr>
          </a:p>
          <a:p>
            <a:r>
              <a:rPr lang="en-US" dirty="0" smtClean="0">
                <a:ea typeface="ＭＳ Ｐゴシック" pitchFamily="34" charset="-128"/>
              </a:rPr>
              <a:t>If it DOES contain damaging information, you can reject an applicant based on the poor report.</a:t>
            </a:r>
          </a:p>
          <a:p>
            <a:endParaRPr lang="en-US" dirty="0" smtClean="0">
              <a:ea typeface="ＭＳ Ｐゴシック" pitchFamily="34" charset="-128"/>
            </a:endParaRPr>
          </a:p>
          <a:p>
            <a:r>
              <a:rPr lang="en-US" dirty="0" smtClean="0">
                <a:ea typeface="ＭＳ Ｐゴシック" pitchFamily="34" charset="-128"/>
              </a:rPr>
              <a:t>This is called </a:t>
            </a:r>
            <a:r>
              <a:rPr lang="ja-JP" altLang="en-US" dirty="0" smtClean="0">
                <a:ea typeface="ＭＳ Ｐゴシック" pitchFamily="34" charset="-128"/>
              </a:rPr>
              <a:t>“</a:t>
            </a:r>
            <a:r>
              <a:rPr lang="en-US" altLang="ja-JP" dirty="0" smtClean="0">
                <a:ea typeface="ＭＳ Ｐゴシック" pitchFamily="34" charset="-128"/>
              </a:rPr>
              <a:t>adverse action</a:t>
            </a:r>
            <a:r>
              <a:rPr lang="ja-JP" altLang="en-US" dirty="0" smtClean="0">
                <a:ea typeface="ＭＳ Ｐゴシック" pitchFamily="34" charset="-128"/>
              </a:rPr>
              <a:t>”</a:t>
            </a:r>
            <a:r>
              <a:rPr lang="en-US" altLang="ja-JP" dirty="0" smtClean="0">
                <a:ea typeface="ＭＳ Ｐゴシック" pitchFamily="34" charset="-128"/>
              </a:rPr>
              <a:t> and the employer must follow </a:t>
            </a:r>
            <a:r>
              <a:rPr lang="en-US" altLang="ja-JP" u="sng" dirty="0" smtClean="0">
                <a:ea typeface="ＭＳ Ｐゴシック" pitchFamily="34" charset="-128"/>
              </a:rPr>
              <a:t>certain requirements</a:t>
            </a:r>
            <a:r>
              <a:rPr lang="en-US" altLang="ja-JP" dirty="0" smtClean="0">
                <a:ea typeface="ＭＳ Ｐゴシック" pitchFamily="34" charset="-128"/>
              </a:rPr>
              <a:t>. </a:t>
            </a:r>
          </a:p>
          <a:p>
            <a:pPr lvl="1"/>
            <a:r>
              <a:rPr lang="ja-JP" altLang="en-US" i="1" dirty="0" smtClean="0">
                <a:solidFill>
                  <a:schemeClr val="tx1"/>
                </a:solidFill>
                <a:ea typeface="ＭＳ Ｐゴシック" pitchFamily="34" charset="-128"/>
              </a:rPr>
              <a:t>“</a:t>
            </a:r>
            <a:r>
              <a:rPr lang="en-US" altLang="ja-JP" i="1" dirty="0" smtClean="0">
                <a:solidFill>
                  <a:schemeClr val="tx1"/>
                </a:solidFill>
                <a:ea typeface="ＭＳ Ｐゴシック" pitchFamily="34" charset="-128"/>
              </a:rPr>
              <a:t>adverse action</a:t>
            </a:r>
            <a:r>
              <a:rPr lang="ja-JP" altLang="en-US" i="1" dirty="0" smtClean="0">
                <a:solidFill>
                  <a:schemeClr val="tx1"/>
                </a:solidFill>
                <a:ea typeface="ＭＳ Ｐゴシック" pitchFamily="34" charset="-128"/>
              </a:rPr>
              <a:t>”</a:t>
            </a:r>
            <a:r>
              <a:rPr lang="en-US" altLang="ja-JP" i="1" dirty="0" smtClean="0">
                <a:solidFill>
                  <a:schemeClr val="tx1"/>
                </a:solidFill>
                <a:ea typeface="ＭＳ Ｐゴシック" pitchFamily="34" charset="-128"/>
              </a:rPr>
              <a:t> = </a:t>
            </a:r>
            <a:r>
              <a:rPr lang="en-US" altLang="en-US" i="1" dirty="0" smtClean="0">
                <a:solidFill>
                  <a:schemeClr val="tx1"/>
                </a:solidFill>
                <a:ea typeface="ＭＳ Ｐゴシック" pitchFamily="34" charset="-128"/>
              </a:rPr>
              <a:t>“</a:t>
            </a:r>
            <a:r>
              <a:rPr lang="en-US" altLang="ja-JP" i="1" dirty="0" smtClean="0">
                <a:solidFill>
                  <a:schemeClr val="tx1"/>
                </a:solidFill>
                <a:ea typeface="ＭＳ Ｐゴシック" pitchFamily="34" charset="-128"/>
              </a:rPr>
              <a:t>a denial of employment or any other decision for employment purposes that adversely affects any current or prospective employee.</a:t>
            </a:r>
            <a:r>
              <a:rPr lang="en-US" altLang="en-US" i="1" dirty="0" smtClean="0">
                <a:solidFill>
                  <a:schemeClr val="tx1"/>
                </a:solidFill>
                <a:ea typeface="ＭＳ Ｐゴシック" pitchFamily="34" charset="-128"/>
              </a:rPr>
              <a:t>”</a:t>
            </a:r>
            <a:endParaRPr lang="en-US" i="1" dirty="0" smtClean="0">
              <a:solidFill>
                <a:schemeClr val="tx1"/>
              </a:solidFill>
              <a:ea typeface="ＭＳ Ｐゴシック"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3600" smtClean="0">
                <a:solidFill>
                  <a:srgbClr val="FF0000"/>
                </a:solidFill>
                <a:ea typeface="ＭＳ Ｐゴシック" pitchFamily="34" charset="-128"/>
              </a:rPr>
              <a:t>Fair Credit Reporting Requirements</a:t>
            </a:r>
          </a:p>
        </p:txBody>
      </p:sp>
      <p:sp>
        <p:nvSpPr>
          <p:cNvPr id="23555" name="Content Placeholder 2"/>
          <p:cNvSpPr>
            <a:spLocks noGrp="1"/>
          </p:cNvSpPr>
          <p:nvPr>
            <p:ph sz="quarter" idx="1"/>
          </p:nvPr>
        </p:nvSpPr>
        <p:spPr>
          <a:xfrm>
            <a:off x="301625" y="1676400"/>
            <a:ext cx="8504238" cy="4422775"/>
          </a:xfrm>
        </p:spPr>
        <p:txBody>
          <a:bodyPr/>
          <a:lstStyle/>
          <a:p>
            <a:pPr marL="514350" indent="-514350"/>
            <a:r>
              <a:rPr lang="en-US" sz="2800" dirty="0" smtClean="0">
                <a:ea typeface="ＭＳ Ｐゴシック" pitchFamily="34" charset="-128"/>
              </a:rPr>
              <a:t>When taking an adverse action, the employer must -- </a:t>
            </a:r>
          </a:p>
          <a:p>
            <a:pPr marL="731838" lvl="1" indent="-457200">
              <a:buFont typeface="Georgia" pitchFamily="18" charset="0"/>
              <a:buAutoNum type="arabicPeriod"/>
            </a:pPr>
            <a:r>
              <a:rPr lang="en-US" sz="2500" i="1" dirty="0" smtClean="0">
                <a:solidFill>
                  <a:srgbClr val="000000"/>
                </a:solidFill>
                <a:ea typeface="ＭＳ Ｐゴシック" pitchFamily="34" charset="-128"/>
              </a:rPr>
              <a:t>Disclose to the applicant that you are not selecting him/her because of the poor report.</a:t>
            </a:r>
          </a:p>
          <a:p>
            <a:pPr marL="731838" lvl="1" indent="-457200">
              <a:buFont typeface="Georgia" pitchFamily="18" charset="0"/>
              <a:buAutoNum type="arabicPeriod"/>
            </a:pPr>
            <a:endParaRPr lang="en-US" sz="2500" i="1" dirty="0" smtClean="0">
              <a:solidFill>
                <a:srgbClr val="000000"/>
              </a:solidFill>
              <a:ea typeface="ＭＳ Ｐゴシック" pitchFamily="34" charset="-128"/>
            </a:endParaRPr>
          </a:p>
          <a:p>
            <a:pPr marL="731838" lvl="1" indent="-457200">
              <a:buFont typeface="Georgia" pitchFamily="18" charset="0"/>
              <a:buAutoNum type="arabicPeriod"/>
            </a:pPr>
            <a:r>
              <a:rPr lang="en-US" sz="2500" i="1" dirty="0" smtClean="0">
                <a:solidFill>
                  <a:srgbClr val="000000"/>
                </a:solidFill>
                <a:ea typeface="ＭＳ Ｐゴシック" pitchFamily="34" charset="-128"/>
              </a:rPr>
              <a:t>Provide a copy of the consumer report and who provided it to you.</a:t>
            </a:r>
          </a:p>
          <a:p>
            <a:pPr marL="731838" lvl="1" indent="-457200">
              <a:buFont typeface="Georgia" pitchFamily="18" charset="0"/>
              <a:buAutoNum type="arabicPeriod"/>
            </a:pPr>
            <a:endParaRPr lang="en-US" sz="2500" i="1" dirty="0" smtClean="0">
              <a:solidFill>
                <a:srgbClr val="000000"/>
              </a:solidFill>
              <a:ea typeface="ＭＳ Ｐゴシック" pitchFamily="34" charset="-128"/>
            </a:endParaRPr>
          </a:p>
          <a:p>
            <a:pPr marL="731838" lvl="1" indent="-457200">
              <a:buFont typeface="Georgia" pitchFamily="18" charset="0"/>
              <a:buAutoNum type="arabicPeriod"/>
            </a:pPr>
            <a:r>
              <a:rPr lang="en-US" sz="2500" i="1" dirty="0" smtClean="0">
                <a:solidFill>
                  <a:srgbClr val="000000"/>
                </a:solidFill>
                <a:ea typeface="ＭＳ Ｐゴシック" pitchFamily="34" charset="-128"/>
              </a:rPr>
              <a:t>Provide a summary of consumer rights (a document provided by the Consumer Financial Protection Bureau).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 calcmode="lin" valueType="num">
                                      <p:cBhvr additive="base">
                                        <p:cTn id="7"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3555">
                                            <p:txEl>
                                              <p:pRg st="3" end="3"/>
                                            </p:txEl>
                                          </p:spTgt>
                                        </p:tgtEl>
                                        <p:attrNameLst>
                                          <p:attrName>style.visibility</p:attrName>
                                        </p:attrNameLst>
                                      </p:cBhvr>
                                      <p:to>
                                        <p:strVal val="visible"/>
                                      </p:to>
                                    </p:set>
                                    <p:anim calcmode="lin" valueType="num">
                                      <p:cBhvr additive="base">
                                        <p:cTn id="13"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3555">
                                            <p:txEl>
                                              <p:pRg st="5" end="5"/>
                                            </p:txEl>
                                          </p:spTgt>
                                        </p:tgtEl>
                                        <p:attrNameLst>
                                          <p:attrName>style.visibility</p:attrName>
                                        </p:attrNameLst>
                                      </p:cBhvr>
                                      <p:to>
                                        <p:strVal val="visible"/>
                                      </p:to>
                                    </p:set>
                                    <p:anim calcmode="lin" valueType="num">
                                      <p:cBhvr additive="base">
                                        <p:cTn id="19" dur="500" fill="hold"/>
                                        <p:tgtEl>
                                          <p:spTgt spid="23555">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52400" y="228600"/>
            <a:ext cx="8839200" cy="758825"/>
          </a:xfrm>
        </p:spPr>
        <p:txBody>
          <a:bodyPr/>
          <a:lstStyle/>
          <a:p>
            <a:r>
              <a:rPr lang="en-US" smtClean="0">
                <a:solidFill>
                  <a:srgbClr val="FF0000"/>
                </a:solidFill>
                <a:ea typeface="ＭＳ Ｐゴシック" pitchFamily="34" charset="-128"/>
              </a:rPr>
              <a:t>Potential Liability for FCRA Non-Compliance</a:t>
            </a:r>
          </a:p>
        </p:txBody>
      </p:sp>
      <p:sp>
        <p:nvSpPr>
          <p:cNvPr id="24579" name="Content Placeholder 2"/>
          <p:cNvSpPr>
            <a:spLocks noGrp="1"/>
          </p:cNvSpPr>
          <p:nvPr>
            <p:ph sz="quarter" idx="1"/>
          </p:nvPr>
        </p:nvSpPr>
        <p:spPr>
          <a:xfrm>
            <a:off x="301625" y="1527175"/>
            <a:ext cx="8504238" cy="4572000"/>
          </a:xfrm>
        </p:spPr>
        <p:txBody>
          <a:bodyPr/>
          <a:lstStyle/>
          <a:p>
            <a:r>
              <a:rPr lang="en-US" dirty="0" smtClean="0">
                <a:ea typeface="ＭＳ Ｐゴシック" pitchFamily="34" charset="-128"/>
              </a:rPr>
              <a:t>The FCRA allows an applicant or employee to sue an employer for </a:t>
            </a:r>
            <a:r>
              <a:rPr lang="en-US" altLang="en-US" dirty="0" smtClean="0">
                <a:ea typeface="ＭＳ Ｐゴシック" pitchFamily="34" charset="-128"/>
              </a:rPr>
              <a:t>“</a:t>
            </a:r>
            <a:r>
              <a:rPr lang="en-US" dirty="0" smtClean="0">
                <a:ea typeface="ＭＳ Ｐゴシック" pitchFamily="34" charset="-128"/>
              </a:rPr>
              <a:t>negligently</a:t>
            </a:r>
            <a:r>
              <a:rPr lang="en-US" altLang="en-US" dirty="0" smtClean="0">
                <a:ea typeface="ＭＳ Ｐゴシック" pitchFamily="34" charset="-128"/>
              </a:rPr>
              <a:t>”</a:t>
            </a:r>
            <a:r>
              <a:rPr lang="en-US" dirty="0" smtClean="0">
                <a:ea typeface="ＭＳ Ｐゴシック" pitchFamily="34" charset="-128"/>
              </a:rPr>
              <a:t> or </a:t>
            </a:r>
            <a:r>
              <a:rPr lang="en-US" altLang="en-US" dirty="0" smtClean="0">
                <a:ea typeface="ＭＳ Ｐゴシック" pitchFamily="34" charset="-128"/>
              </a:rPr>
              <a:t>“</a:t>
            </a:r>
            <a:r>
              <a:rPr lang="en-US" dirty="0" smtClean="0">
                <a:ea typeface="ＭＳ Ｐゴシック" pitchFamily="34" charset="-128"/>
              </a:rPr>
              <a:t>willfully</a:t>
            </a:r>
            <a:r>
              <a:rPr lang="en-US" altLang="en-US" dirty="0" smtClean="0">
                <a:ea typeface="ＭＳ Ｐゴシック" pitchFamily="34" charset="-128"/>
              </a:rPr>
              <a:t>”</a:t>
            </a:r>
            <a:r>
              <a:rPr lang="en-US" dirty="0" smtClean="0">
                <a:ea typeface="ＭＳ Ｐゴシック" pitchFamily="34" charset="-128"/>
              </a:rPr>
              <a:t> failing to comply with any of the FCRA</a:t>
            </a:r>
            <a:r>
              <a:rPr lang="en-US" altLang="en-US" dirty="0" smtClean="0">
                <a:ea typeface="ＭＳ Ｐゴシック" pitchFamily="34" charset="-128"/>
              </a:rPr>
              <a:t>’</a:t>
            </a:r>
            <a:r>
              <a:rPr lang="en-US" dirty="0" smtClean="0">
                <a:ea typeface="ＭＳ Ｐゴシック" pitchFamily="34" charset="-128"/>
              </a:rPr>
              <a:t>s requirements.</a:t>
            </a:r>
          </a:p>
          <a:p>
            <a:endParaRPr lang="en-US" dirty="0" smtClean="0">
              <a:ea typeface="ＭＳ Ｐゴシック" pitchFamily="34" charset="-128"/>
            </a:endParaRPr>
          </a:p>
          <a:p>
            <a:pPr marL="461963" indent="-461963"/>
            <a:r>
              <a:rPr lang="en-US" dirty="0" smtClean="0">
                <a:ea typeface="ＭＳ Ｐゴシック" pitchFamily="34" charset="-128"/>
              </a:rPr>
              <a:t>The statute of limitations for violations of the FCRA: </a:t>
            </a:r>
          </a:p>
          <a:p>
            <a:pPr marL="577850" indent="-577850">
              <a:buNone/>
            </a:pPr>
            <a:r>
              <a:rPr lang="en-US" dirty="0" smtClean="0">
                <a:ea typeface="ＭＳ Ｐゴシック" pitchFamily="34" charset="-128"/>
              </a:rPr>
              <a:t>(1)  two years after the plaintiff discovers the violation; or </a:t>
            </a:r>
          </a:p>
          <a:p>
            <a:pPr marL="577850" indent="-577850">
              <a:buNone/>
            </a:pPr>
            <a:r>
              <a:rPr lang="en-US" dirty="0" smtClean="0">
                <a:ea typeface="ＭＳ Ｐゴシック" pitchFamily="34" charset="-128"/>
              </a:rPr>
              <a:t>(2) five years after the date on which the violation that is the basis of the alleged liability occurred.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3600" smtClean="0">
                <a:solidFill>
                  <a:srgbClr val="FF0000"/>
                </a:solidFill>
                <a:ea typeface="ＭＳ Ｐゴシック" pitchFamily="34" charset="-128"/>
              </a:rPr>
              <a:t>Emergence of FCRA Class-Actions</a:t>
            </a:r>
          </a:p>
        </p:txBody>
      </p:sp>
      <p:sp>
        <p:nvSpPr>
          <p:cNvPr id="25603" name="Content Placeholder 2"/>
          <p:cNvSpPr>
            <a:spLocks noGrp="1"/>
          </p:cNvSpPr>
          <p:nvPr>
            <p:ph sz="quarter" idx="1"/>
          </p:nvPr>
        </p:nvSpPr>
        <p:spPr>
          <a:xfrm>
            <a:off x="301625" y="1527175"/>
            <a:ext cx="8504238" cy="4572000"/>
          </a:xfrm>
        </p:spPr>
        <p:txBody>
          <a:bodyPr/>
          <a:lstStyle/>
          <a:p>
            <a:r>
              <a:rPr lang="en-US" sz="2800" dirty="0" smtClean="0">
                <a:ea typeface="ＭＳ Ｐゴシック" pitchFamily="34" charset="-128"/>
              </a:rPr>
              <a:t>Recently, large employers have lost several class actions because they violated FCRA requirements.</a:t>
            </a:r>
          </a:p>
          <a:p>
            <a:pPr lvl="1"/>
            <a:r>
              <a:rPr lang="en-US" sz="2400" i="1" dirty="0" smtClean="0">
                <a:solidFill>
                  <a:srgbClr val="000000"/>
                </a:solidFill>
                <a:ea typeface="ＭＳ Ｐゴシック" pitchFamily="34" charset="-128"/>
              </a:rPr>
              <a:t>Did not provide notice or </a:t>
            </a:r>
          </a:p>
          <a:p>
            <a:pPr lvl="1"/>
            <a:r>
              <a:rPr lang="en-US" sz="2400" i="1" dirty="0" smtClean="0">
                <a:solidFill>
                  <a:srgbClr val="000000"/>
                </a:solidFill>
                <a:ea typeface="ＭＳ Ｐゴシック" pitchFamily="34" charset="-128"/>
              </a:rPr>
              <a:t>Did not properly handle documents.</a:t>
            </a:r>
          </a:p>
          <a:p>
            <a:endParaRPr lang="en-US" sz="2800" dirty="0" smtClean="0">
              <a:ea typeface="ＭＳ Ｐゴシック" pitchFamily="34" charset="-128"/>
            </a:endParaRPr>
          </a:p>
          <a:p>
            <a:r>
              <a:rPr lang="en-US" sz="2800" dirty="0" smtClean="0">
                <a:ea typeface="ＭＳ Ｐゴシック" pitchFamily="34" charset="-128"/>
              </a:rPr>
              <a:t>As more publicized settlements occur, the risk grows for </a:t>
            </a:r>
            <a:r>
              <a:rPr lang="en-US" altLang="en-US" sz="2800" dirty="0" smtClean="0">
                <a:ea typeface="ＭＳ Ｐゴシック" pitchFamily="34" charset="-128"/>
              </a:rPr>
              <a:t>“</a:t>
            </a:r>
            <a:r>
              <a:rPr lang="en-US" sz="2800" dirty="0" smtClean="0">
                <a:ea typeface="ＭＳ Ｐゴシック" pitchFamily="34" charset="-128"/>
              </a:rPr>
              <a:t>copycat</a:t>
            </a:r>
            <a:r>
              <a:rPr lang="en-US" altLang="en-US" sz="2800" dirty="0" smtClean="0">
                <a:ea typeface="ＭＳ Ｐゴシック" pitchFamily="34" charset="-128"/>
              </a:rPr>
              <a:t>”</a:t>
            </a:r>
            <a:r>
              <a:rPr lang="en-US" sz="2800" dirty="0" smtClean="0">
                <a:ea typeface="ＭＳ Ｐゴシック" pitchFamily="34" charset="-128"/>
              </a:rPr>
              <a:t> suits brought by plaintiffs</a:t>
            </a:r>
            <a:r>
              <a:rPr lang="en-US" altLang="en-US" sz="2800" dirty="0" smtClean="0">
                <a:ea typeface="ＭＳ Ｐゴシック" pitchFamily="34" charset="-128"/>
              </a:rPr>
              <a:t>’</a:t>
            </a:r>
            <a:r>
              <a:rPr lang="en-US" sz="2800" dirty="0" smtClean="0">
                <a:ea typeface="ＭＳ Ｐゴシック" pitchFamily="34" charset="-128"/>
              </a:rPr>
              <a:t> attorneys not previously familiar with the FCRA.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 calcmode="lin" valueType="num">
                                      <p:cBhvr additive="base">
                                        <p:cTn id="7"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anim calcmode="lin" valueType="num">
                                      <p:cBhvr additive="base">
                                        <p:cTn id="13"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solidFill>
                  <a:srgbClr val="FF0000"/>
                </a:solidFill>
                <a:cs typeface="+mj-cs"/>
              </a:rPr>
              <a:t>Hiring Decisions</a:t>
            </a:r>
            <a:endParaRPr lang="en-US" sz="3600" dirty="0">
              <a:solidFill>
                <a:srgbClr val="FF0000"/>
              </a:solidFill>
              <a:cs typeface="+mj-cs"/>
            </a:endParaRPr>
          </a:p>
        </p:txBody>
      </p:sp>
      <p:sp>
        <p:nvSpPr>
          <p:cNvPr id="26627" name="Content Placeholder 2"/>
          <p:cNvSpPr>
            <a:spLocks noGrp="1"/>
          </p:cNvSpPr>
          <p:nvPr>
            <p:ph sz="quarter" idx="1"/>
          </p:nvPr>
        </p:nvSpPr>
        <p:spPr>
          <a:xfrm>
            <a:off x="301625" y="1527174"/>
            <a:ext cx="8613775" cy="4949825"/>
          </a:xfrm>
        </p:spPr>
        <p:txBody>
          <a:bodyPr/>
          <a:lstStyle/>
          <a:p>
            <a:r>
              <a:rPr lang="en-US" sz="2500" dirty="0" smtClean="0">
                <a:ea typeface="ＭＳ Ｐゴシック" pitchFamily="34" charset="-128"/>
              </a:rPr>
              <a:t>Employers must be </a:t>
            </a:r>
            <a:r>
              <a:rPr lang="en-US" sz="2500" b="1" dirty="0" smtClean="0">
                <a:ea typeface="ＭＳ Ｐゴシック" pitchFamily="34" charset="-128"/>
              </a:rPr>
              <a:t>CONSISTENT</a:t>
            </a:r>
            <a:r>
              <a:rPr lang="en-US" sz="2500" dirty="0" smtClean="0">
                <a:ea typeface="ＭＳ Ｐゴシック" pitchFamily="34" charset="-128"/>
              </a:rPr>
              <a:t> with the treatment of applicants. </a:t>
            </a:r>
          </a:p>
          <a:p>
            <a:pPr lvl="1"/>
            <a:r>
              <a:rPr lang="en-US" sz="2400" i="1" dirty="0" smtClean="0">
                <a:solidFill>
                  <a:srgbClr val="000000"/>
                </a:solidFill>
                <a:ea typeface="ＭＳ Ｐゴシック" pitchFamily="34" charset="-128"/>
              </a:rPr>
              <a:t>What if you hire the white applicant with poor consumer report and then use similar information as a basis for not hiring a minority applicant. </a:t>
            </a:r>
            <a:r>
              <a:rPr lang="en-US" sz="2400" b="1" i="1" dirty="0" smtClean="0">
                <a:solidFill>
                  <a:srgbClr val="000000"/>
                </a:solidFill>
                <a:ea typeface="ＭＳ Ｐゴシック" pitchFamily="34" charset="-128"/>
              </a:rPr>
              <a:t>LAWSUIT!</a:t>
            </a:r>
            <a:endParaRPr lang="en-US" altLang="ja-JP" sz="2400" b="1" i="1" dirty="0" smtClean="0">
              <a:solidFill>
                <a:srgbClr val="000000"/>
              </a:solidFill>
              <a:ea typeface="ＭＳ Ｐゴシック" pitchFamily="34" charset="-128"/>
            </a:endParaRPr>
          </a:p>
          <a:p>
            <a:pPr>
              <a:buFont typeface="Wingdings 2" pitchFamily="18" charset="2"/>
              <a:buNone/>
            </a:pPr>
            <a:r>
              <a:rPr lang="en-US" sz="2500" dirty="0" smtClean="0">
                <a:ea typeface="ＭＳ Ｐゴシック" pitchFamily="34" charset="-128"/>
              </a:rPr>
              <a:t> </a:t>
            </a:r>
          </a:p>
          <a:p>
            <a:r>
              <a:rPr lang="en-US" sz="2500" dirty="0" smtClean="0">
                <a:ea typeface="ＭＳ Ｐゴシック" pitchFamily="34" charset="-128"/>
              </a:rPr>
              <a:t>Employers are allowed to have different consumer report standards for applicants v. employees. </a:t>
            </a:r>
          </a:p>
          <a:p>
            <a:endParaRPr lang="en-US" sz="2500" dirty="0" smtClean="0">
              <a:ea typeface="ＭＳ Ｐゴシック" pitchFamily="34" charset="-128"/>
            </a:endParaRPr>
          </a:p>
          <a:p>
            <a:r>
              <a:rPr lang="en-US" sz="2500" b="1" dirty="0" smtClean="0">
                <a:ea typeface="ＭＳ Ｐゴシック" pitchFamily="34" charset="-128"/>
              </a:rPr>
              <a:t>TIP</a:t>
            </a:r>
            <a:r>
              <a:rPr lang="en-US" sz="2500" dirty="0" smtClean="0">
                <a:ea typeface="ＭＳ Ｐゴシック" pitchFamily="34" charset="-128"/>
              </a:rPr>
              <a:t>: Employers cannot discriminate (refuse to hire) an applicant simply because he/she filed for bankruptcy. BUT . . . can refuse to hire because of bad credit.</a:t>
            </a:r>
          </a:p>
          <a:p>
            <a:endParaRPr lang="en-US" sz="25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228600"/>
            <a:ext cx="9144000" cy="838200"/>
          </a:xfrm>
        </p:spPr>
        <p:txBody>
          <a:bodyPr/>
          <a:lstStyle/>
          <a:p>
            <a:r>
              <a:rPr lang="en-US" sz="3600" smtClean="0">
                <a:solidFill>
                  <a:srgbClr val="FF0000"/>
                </a:solidFill>
                <a:ea typeface="ＭＳ Ｐゴシック" pitchFamily="34" charset="-128"/>
              </a:rPr>
              <a:t>Using Background Information </a:t>
            </a:r>
          </a:p>
        </p:txBody>
      </p:sp>
      <p:sp>
        <p:nvSpPr>
          <p:cNvPr id="27651" name="Content Placeholder 2"/>
          <p:cNvSpPr>
            <a:spLocks noGrp="1"/>
          </p:cNvSpPr>
          <p:nvPr>
            <p:ph sz="quarter" idx="1"/>
          </p:nvPr>
        </p:nvSpPr>
        <p:spPr>
          <a:xfrm>
            <a:off x="152400" y="1527175"/>
            <a:ext cx="8991600" cy="4572000"/>
          </a:xfrm>
        </p:spPr>
        <p:txBody>
          <a:bodyPr/>
          <a:lstStyle/>
          <a:p>
            <a:pPr marL="0" indent="0">
              <a:buFont typeface="Wingdings 2" pitchFamily="18" charset="2"/>
              <a:buNone/>
            </a:pPr>
            <a:r>
              <a:rPr lang="en-US" b="1" i="1" dirty="0" smtClean="0">
                <a:ea typeface="ＭＳ Ｐゴシック" pitchFamily="34" charset="-128"/>
              </a:rPr>
              <a:t>Are You Risking a Lawsuit?: Ask Three Questions </a:t>
            </a:r>
          </a:p>
          <a:p>
            <a:pPr marL="0" indent="0">
              <a:buFont typeface="Wingdings 2" pitchFamily="18" charset="2"/>
              <a:buNone/>
            </a:pPr>
            <a:endParaRPr lang="en-US" dirty="0" smtClean="0">
              <a:ea typeface="ＭＳ Ｐゴシック" pitchFamily="34" charset="-128"/>
            </a:endParaRPr>
          </a:p>
          <a:p>
            <a:pPr marL="0" indent="0"/>
            <a:r>
              <a:rPr lang="en-US" dirty="0" smtClean="0">
                <a:ea typeface="ＭＳ Ｐゴシック" pitchFamily="34" charset="-128"/>
              </a:rPr>
              <a:t>Question #1 – Is all available information equally relevant in selecting a candidate?</a:t>
            </a:r>
          </a:p>
          <a:p>
            <a:pPr marL="0" indent="0"/>
            <a:endParaRPr lang="en-US" dirty="0" smtClean="0">
              <a:ea typeface="ＭＳ Ｐゴシック" pitchFamily="34" charset="-128"/>
            </a:endParaRPr>
          </a:p>
          <a:p>
            <a:pPr marL="0" indent="0"/>
            <a:r>
              <a:rPr lang="en-US" dirty="0" smtClean="0">
                <a:ea typeface="ＭＳ Ｐゴシック" pitchFamily="34" charset="-128"/>
              </a:rPr>
              <a:t>Question #2 – Do you have valid reasons to order background checks?</a:t>
            </a:r>
          </a:p>
          <a:p>
            <a:pPr marL="0" indent="0"/>
            <a:endParaRPr lang="en-US" dirty="0" smtClean="0">
              <a:ea typeface="ＭＳ Ｐゴシック" pitchFamily="34" charset="-128"/>
            </a:endParaRPr>
          </a:p>
          <a:p>
            <a:pPr marL="0" indent="0"/>
            <a:r>
              <a:rPr lang="en-US" dirty="0" smtClean="0">
                <a:ea typeface="ＭＳ Ｐゴシック" pitchFamily="34" charset="-128"/>
              </a:rPr>
              <a:t>Question #3 – Are you making appropriately tailored assessments of unsuitability?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228600"/>
            <a:ext cx="9144000" cy="758825"/>
          </a:xfrm>
        </p:spPr>
        <p:txBody>
          <a:bodyPr/>
          <a:lstStyle/>
          <a:p>
            <a:r>
              <a:rPr lang="en-US" smtClean="0">
                <a:solidFill>
                  <a:srgbClr val="FF0000"/>
                </a:solidFill>
                <a:ea typeface="ＭＳ Ｐゴシック" pitchFamily="34" charset="-128"/>
              </a:rPr>
              <a:t>Q #1 – Is the information equally relevant?</a:t>
            </a:r>
          </a:p>
        </p:txBody>
      </p:sp>
      <p:sp>
        <p:nvSpPr>
          <p:cNvPr id="28675" name="Content Placeholder 2"/>
          <p:cNvSpPr>
            <a:spLocks noGrp="1"/>
          </p:cNvSpPr>
          <p:nvPr>
            <p:ph sz="quarter" idx="1"/>
          </p:nvPr>
        </p:nvSpPr>
        <p:spPr>
          <a:xfrm>
            <a:off x="301625" y="1527175"/>
            <a:ext cx="8504238" cy="4572000"/>
          </a:xfrm>
        </p:spPr>
        <p:txBody>
          <a:bodyPr/>
          <a:lstStyle/>
          <a:p>
            <a:r>
              <a:rPr lang="en-US" dirty="0" smtClean="0">
                <a:ea typeface="ＭＳ Ｐゴシック" pitchFamily="34" charset="-128"/>
              </a:rPr>
              <a:t>The scope of a background screen can be as narrow as reviewing driving history or as broad as reviewing all information contained in any public and educational record.  </a:t>
            </a:r>
          </a:p>
          <a:p>
            <a:endParaRPr lang="en-US" dirty="0" smtClean="0">
              <a:ea typeface="ＭＳ Ｐゴシック" pitchFamily="34" charset="-128"/>
            </a:endParaRPr>
          </a:p>
          <a:p>
            <a:r>
              <a:rPr lang="en-US" dirty="0" smtClean="0">
                <a:ea typeface="ＭＳ Ｐゴシック" pitchFamily="34" charset="-128"/>
              </a:rPr>
              <a:t>As you peruse the menu of screening choices you should ask yourself, </a:t>
            </a:r>
            <a:r>
              <a:rPr lang="en-US" altLang="en-US" dirty="0" smtClean="0">
                <a:ea typeface="ＭＳ Ｐゴシック" pitchFamily="34" charset="-128"/>
              </a:rPr>
              <a:t>“</a:t>
            </a:r>
            <a:r>
              <a:rPr lang="en-US" dirty="0" smtClean="0">
                <a:ea typeface="ＭＳ Ｐゴシック" pitchFamily="34" charset="-128"/>
              </a:rPr>
              <a:t>What are we going to do with the results?</a:t>
            </a:r>
            <a:r>
              <a:rPr lang="en-US" altLang="en-US" dirty="0" smtClean="0">
                <a:ea typeface="ＭＳ Ｐゴシック" pitchFamily="34" charset="-128"/>
              </a:rPr>
              <a:t>”</a:t>
            </a:r>
            <a:endParaRPr lang="en-US"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anim calcmode="lin" valueType="num">
                                      <p:cBhvr additive="base">
                                        <p:cTn id="13"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4800" y="228600"/>
            <a:ext cx="8534400" cy="762000"/>
          </a:xfrm>
        </p:spPr>
        <p:txBody>
          <a:bodyPr/>
          <a:lstStyle/>
          <a:p>
            <a:pPr eaLnBrk="1" hangingPunct="1"/>
            <a:r>
              <a:rPr lang="en-US" sz="4000" smtClean="0">
                <a:solidFill>
                  <a:srgbClr val="FF0000"/>
                </a:solidFill>
                <a:ea typeface="ＭＳ Ｐゴシック" pitchFamily="34" charset="-128"/>
              </a:rPr>
              <a:t>Employers Should Be Curious</a:t>
            </a:r>
          </a:p>
        </p:txBody>
      </p:sp>
      <p:sp>
        <p:nvSpPr>
          <p:cNvPr id="44035" name="Rectangle 3"/>
          <p:cNvSpPr>
            <a:spLocks noGrp="1" noChangeArrowheads="1"/>
          </p:cNvSpPr>
          <p:nvPr>
            <p:ph sz="quarter" idx="1"/>
          </p:nvPr>
        </p:nvSpPr>
        <p:spPr>
          <a:xfrm>
            <a:off x="533400" y="1676400"/>
            <a:ext cx="8153400" cy="4419600"/>
          </a:xfrm>
        </p:spPr>
        <p:txBody>
          <a:bodyPr/>
          <a:lstStyle/>
          <a:p>
            <a:pPr eaLnBrk="1" hangingPunct="1">
              <a:lnSpc>
                <a:spcPct val="90000"/>
              </a:lnSpc>
            </a:pPr>
            <a:r>
              <a:rPr lang="en-US" sz="2800" dirty="0" smtClean="0">
                <a:ea typeface="ＭＳ Ｐゴシック" pitchFamily="34" charset="-128"/>
              </a:rPr>
              <a:t>You are entitled to learn as much information about a candidate as possible before offering them a position.</a:t>
            </a:r>
          </a:p>
          <a:p>
            <a:pPr marL="0" indent="0" eaLnBrk="1" hangingPunct="1">
              <a:lnSpc>
                <a:spcPct val="90000"/>
              </a:lnSpc>
              <a:buNone/>
            </a:pPr>
            <a:endParaRPr lang="en-US" sz="2800" dirty="0" smtClean="0">
              <a:ea typeface="ＭＳ Ｐゴシック" pitchFamily="34" charset="-128"/>
            </a:endParaRPr>
          </a:p>
          <a:p>
            <a:pPr eaLnBrk="1" hangingPunct="1">
              <a:lnSpc>
                <a:spcPct val="90000"/>
              </a:lnSpc>
            </a:pPr>
            <a:r>
              <a:rPr lang="en-US" sz="2800" dirty="0" smtClean="0">
                <a:ea typeface="ＭＳ Ｐゴシック" pitchFamily="34" charset="-128"/>
              </a:rPr>
              <a:t>Well-drafted applications ask:</a:t>
            </a:r>
          </a:p>
          <a:p>
            <a:pPr lvl="1" eaLnBrk="1" hangingPunct="1">
              <a:lnSpc>
                <a:spcPct val="90000"/>
              </a:lnSpc>
            </a:pPr>
            <a:r>
              <a:rPr lang="en-US" sz="2800" i="1" dirty="0" smtClean="0">
                <a:solidFill>
                  <a:srgbClr val="000000"/>
                </a:solidFill>
                <a:ea typeface="ＭＳ Ｐゴシック" pitchFamily="34" charset="-128"/>
              </a:rPr>
              <a:t>Previous work history</a:t>
            </a:r>
          </a:p>
          <a:p>
            <a:pPr lvl="1" eaLnBrk="1" hangingPunct="1">
              <a:lnSpc>
                <a:spcPct val="90000"/>
              </a:lnSpc>
            </a:pPr>
            <a:r>
              <a:rPr lang="en-US" sz="2800" i="1" dirty="0" smtClean="0">
                <a:solidFill>
                  <a:srgbClr val="000000"/>
                </a:solidFill>
                <a:ea typeface="ＭＳ Ｐゴシック" pitchFamily="34" charset="-128"/>
              </a:rPr>
              <a:t>Previous work experience</a:t>
            </a:r>
          </a:p>
          <a:p>
            <a:pPr lvl="1" eaLnBrk="1" hangingPunct="1">
              <a:lnSpc>
                <a:spcPct val="90000"/>
              </a:lnSpc>
            </a:pPr>
            <a:r>
              <a:rPr lang="en-US" sz="2800" i="1" dirty="0" smtClean="0">
                <a:solidFill>
                  <a:srgbClr val="000000"/>
                </a:solidFill>
                <a:ea typeface="ＭＳ Ｐゴシック" pitchFamily="34" charset="-128"/>
              </a:rPr>
              <a:t>Educational background</a:t>
            </a:r>
          </a:p>
          <a:p>
            <a:pPr lvl="1" eaLnBrk="1" hangingPunct="1">
              <a:lnSpc>
                <a:spcPct val="90000"/>
              </a:lnSpc>
            </a:pPr>
            <a:r>
              <a:rPr lang="en-US" sz="2800" i="1" dirty="0" smtClean="0">
                <a:solidFill>
                  <a:srgbClr val="000000"/>
                </a:solidFill>
                <a:ea typeface="ＭＳ Ｐゴシック" pitchFamily="34" charset="-128"/>
              </a:rPr>
              <a:t>Military background</a:t>
            </a:r>
          </a:p>
          <a:p>
            <a:pPr lvl="1" eaLnBrk="1" hangingPunct="1">
              <a:lnSpc>
                <a:spcPct val="90000"/>
              </a:lnSpc>
            </a:pPr>
            <a:r>
              <a:rPr lang="en-US" sz="2800" i="1" dirty="0" smtClean="0">
                <a:solidFill>
                  <a:srgbClr val="000000"/>
                </a:solidFill>
                <a:ea typeface="ＭＳ Ｐゴシック" pitchFamily="34" charset="-128"/>
              </a:rPr>
              <a:t>References</a:t>
            </a:r>
          </a:p>
        </p:txBody>
      </p:sp>
      <p:pic>
        <p:nvPicPr>
          <p:cNvPr id="44036" name="Picture 3" descr="C:\Users\wgay\AppData\Local\Microsoft\Windows\Temporary Internet Files\Content.IE5\OYJOLBUR\MC900442072[1].wmf"/>
          <p:cNvPicPr>
            <a:picLocks noChangeAspect="1" noChangeArrowheads="1"/>
          </p:cNvPicPr>
          <p:nvPr/>
        </p:nvPicPr>
        <p:blipFill>
          <a:blip r:embed="rId3" cstate="print"/>
          <a:srcRect/>
          <a:stretch>
            <a:fillRect/>
          </a:stretch>
        </p:blipFill>
        <p:spPr bwMode="auto">
          <a:xfrm>
            <a:off x="6096000" y="3962400"/>
            <a:ext cx="2819400" cy="20129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035">
                                            <p:txEl>
                                              <p:pRg st="2" end="2"/>
                                            </p:txEl>
                                          </p:spTgt>
                                        </p:tgtEl>
                                        <p:attrNameLst>
                                          <p:attrName>style.visibility</p:attrName>
                                        </p:attrNameLst>
                                      </p:cBhvr>
                                      <p:to>
                                        <p:strVal val="visible"/>
                                      </p:to>
                                    </p:set>
                                    <p:anim calcmode="lin" valueType="num">
                                      <p:cBhvr additive="base">
                                        <p:cTn id="7" dur="500" fill="hold"/>
                                        <p:tgtEl>
                                          <p:spTgt spid="4403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5">
                                            <p:txEl>
                                              <p:pRg st="2" end="2"/>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4035">
                                            <p:txEl>
                                              <p:pRg st="3" end="3"/>
                                            </p:txEl>
                                          </p:spTgt>
                                        </p:tgtEl>
                                        <p:attrNameLst>
                                          <p:attrName>style.visibility</p:attrName>
                                        </p:attrNameLst>
                                      </p:cBhvr>
                                      <p:to>
                                        <p:strVal val="visible"/>
                                      </p:to>
                                    </p:set>
                                    <p:anim calcmode="lin" valueType="num">
                                      <p:cBhvr additive="base">
                                        <p:cTn id="12" dur="500" fill="hold"/>
                                        <p:tgtEl>
                                          <p:spTgt spid="44035">
                                            <p:txEl>
                                              <p:pRg st="3" end="3"/>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4035">
                                            <p:txEl>
                                              <p:pRg st="3" end="3"/>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44035">
                                            <p:txEl>
                                              <p:pRg st="4" end="4"/>
                                            </p:txEl>
                                          </p:spTgt>
                                        </p:tgtEl>
                                        <p:attrNameLst>
                                          <p:attrName>style.visibility</p:attrName>
                                        </p:attrNameLst>
                                      </p:cBhvr>
                                      <p:to>
                                        <p:strVal val="visible"/>
                                      </p:to>
                                    </p:set>
                                    <p:anim calcmode="lin" valueType="num">
                                      <p:cBhvr additive="base">
                                        <p:cTn id="17" dur="500" fill="hold"/>
                                        <p:tgtEl>
                                          <p:spTgt spid="44035">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4035">
                                            <p:txEl>
                                              <p:pRg st="4" end="4"/>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44035">
                                            <p:txEl>
                                              <p:pRg st="5" end="5"/>
                                            </p:txEl>
                                          </p:spTgt>
                                        </p:tgtEl>
                                        <p:attrNameLst>
                                          <p:attrName>style.visibility</p:attrName>
                                        </p:attrNameLst>
                                      </p:cBhvr>
                                      <p:to>
                                        <p:strVal val="visible"/>
                                      </p:to>
                                    </p:set>
                                    <p:anim calcmode="lin" valueType="num">
                                      <p:cBhvr additive="base">
                                        <p:cTn id="22" dur="500" fill="hold"/>
                                        <p:tgtEl>
                                          <p:spTgt spid="44035">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44035">
                                            <p:txEl>
                                              <p:pRg st="5" end="5"/>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44035">
                                            <p:txEl>
                                              <p:pRg st="6" end="6"/>
                                            </p:txEl>
                                          </p:spTgt>
                                        </p:tgtEl>
                                        <p:attrNameLst>
                                          <p:attrName>style.visibility</p:attrName>
                                        </p:attrNameLst>
                                      </p:cBhvr>
                                      <p:to>
                                        <p:strVal val="visible"/>
                                      </p:to>
                                    </p:set>
                                    <p:anim calcmode="lin" valueType="num">
                                      <p:cBhvr additive="base">
                                        <p:cTn id="27" dur="500" fill="hold"/>
                                        <p:tgtEl>
                                          <p:spTgt spid="44035">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4035">
                                            <p:txEl>
                                              <p:pRg st="6" end="6"/>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44035">
                                            <p:txEl>
                                              <p:pRg st="7" end="7"/>
                                            </p:txEl>
                                          </p:spTgt>
                                        </p:tgtEl>
                                        <p:attrNameLst>
                                          <p:attrName>style.visibility</p:attrName>
                                        </p:attrNameLst>
                                      </p:cBhvr>
                                      <p:to>
                                        <p:strVal val="visible"/>
                                      </p:to>
                                    </p:set>
                                    <p:anim calcmode="lin" valueType="num">
                                      <p:cBhvr additive="base">
                                        <p:cTn id="32" dur="500" fill="hold"/>
                                        <p:tgtEl>
                                          <p:spTgt spid="44035">
                                            <p:txEl>
                                              <p:pRg st="7" end="7"/>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4403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solidFill>
                  <a:srgbClr val="FF0000"/>
                </a:solidFill>
                <a:ea typeface="ＭＳ Ｐゴシック" pitchFamily="34" charset="-128"/>
              </a:rPr>
              <a:t>Q #1 – Is the information equally relevant?</a:t>
            </a:r>
            <a:endParaRPr lang="en-US" smtClean="0">
              <a:solidFill>
                <a:srgbClr val="7B9899"/>
              </a:solidFill>
              <a:ea typeface="ＭＳ Ｐゴシック" pitchFamily="34" charset="-128"/>
            </a:endParaRPr>
          </a:p>
        </p:txBody>
      </p:sp>
      <p:sp>
        <p:nvSpPr>
          <p:cNvPr id="29699" name="Content Placeholder 2"/>
          <p:cNvSpPr>
            <a:spLocks noGrp="1"/>
          </p:cNvSpPr>
          <p:nvPr>
            <p:ph sz="quarter" idx="1"/>
          </p:nvPr>
        </p:nvSpPr>
        <p:spPr>
          <a:xfrm>
            <a:off x="301625" y="1527175"/>
            <a:ext cx="8504238" cy="4572000"/>
          </a:xfrm>
        </p:spPr>
        <p:txBody>
          <a:bodyPr/>
          <a:lstStyle/>
          <a:p>
            <a:r>
              <a:rPr lang="en-US" sz="2800" dirty="0" smtClean="0">
                <a:ea typeface="ＭＳ Ｐゴシック" pitchFamily="34" charset="-128"/>
              </a:rPr>
              <a:t>Criminal History</a:t>
            </a:r>
          </a:p>
          <a:p>
            <a:pPr lvl="1"/>
            <a:r>
              <a:rPr lang="en-US" sz="2800" i="1" dirty="0" smtClean="0">
                <a:solidFill>
                  <a:srgbClr val="000000"/>
                </a:solidFill>
                <a:ea typeface="ＭＳ Ｐゴシック" pitchFamily="34" charset="-128"/>
              </a:rPr>
              <a:t>Before hiring candidates, identify what kind of criminal background information you will look for …</a:t>
            </a:r>
          </a:p>
          <a:p>
            <a:pPr lvl="2"/>
            <a:r>
              <a:rPr lang="en-US" sz="2400" i="1" dirty="0" smtClean="0">
                <a:solidFill>
                  <a:srgbClr val="000000"/>
                </a:solidFill>
                <a:ea typeface="ＭＳ Ｐゴシック" pitchFamily="34" charset="-128"/>
              </a:rPr>
              <a:t>Related to honesty (theft, etc.)</a:t>
            </a:r>
          </a:p>
          <a:p>
            <a:pPr lvl="2"/>
            <a:r>
              <a:rPr lang="en-US" sz="2400" i="1" dirty="0" smtClean="0">
                <a:solidFill>
                  <a:srgbClr val="000000"/>
                </a:solidFill>
                <a:ea typeface="ＭＳ Ｐゴシック" pitchFamily="34" charset="-128"/>
              </a:rPr>
              <a:t>Including how many years back</a:t>
            </a:r>
          </a:p>
          <a:p>
            <a:pPr lvl="2"/>
            <a:endParaRPr lang="en-US" sz="2400" dirty="0" smtClean="0">
              <a:ea typeface="ＭＳ Ｐゴシック" pitchFamily="34" charset="-128"/>
            </a:endParaRPr>
          </a:p>
          <a:p>
            <a:pPr lvl="1"/>
            <a:r>
              <a:rPr lang="en-US" sz="2800" dirty="0" smtClean="0">
                <a:solidFill>
                  <a:srgbClr val="000000"/>
                </a:solidFill>
                <a:ea typeface="ＭＳ Ｐゴシック" pitchFamily="34" charset="-128"/>
              </a:rPr>
              <a:t>Employers get sued when there is inconsistency in the </a:t>
            </a:r>
            <a:r>
              <a:rPr lang="en-US" sz="2800" u="sng" dirty="0" smtClean="0">
                <a:solidFill>
                  <a:srgbClr val="000000"/>
                </a:solidFill>
                <a:ea typeface="ＭＳ Ｐゴシック" pitchFamily="34" charset="-128"/>
              </a:rPr>
              <a:t>type </a:t>
            </a:r>
            <a:r>
              <a:rPr lang="en-US" sz="2800" dirty="0" smtClean="0">
                <a:solidFill>
                  <a:srgbClr val="000000"/>
                </a:solidFill>
                <a:ea typeface="ＭＳ Ｐゴシック" pitchFamily="34" charset="-128"/>
              </a:rPr>
              <a:t>of background check each applicant gets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 calcmode="lin" valueType="num">
                                      <p:cBhvr additive="base">
                                        <p:cTn id="7"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 calcmode="lin" valueType="num">
                                      <p:cBhvr additive="base">
                                        <p:cTn id="13"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anim calcmode="lin" valueType="num">
                                      <p:cBhvr additive="base">
                                        <p:cTn id="19" dur="500" fill="hold"/>
                                        <p:tgtEl>
                                          <p:spTgt spid="2969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9699">
                                            <p:txEl>
                                              <p:pRg st="5" end="5"/>
                                            </p:txEl>
                                          </p:spTgt>
                                        </p:tgtEl>
                                        <p:attrNameLst>
                                          <p:attrName>style.visibility</p:attrName>
                                        </p:attrNameLst>
                                      </p:cBhvr>
                                      <p:to>
                                        <p:strVal val="visible"/>
                                      </p:to>
                                    </p:set>
                                    <p:anim calcmode="lin" valueType="num">
                                      <p:cBhvr additive="base">
                                        <p:cTn id="25" dur="500" fill="hold"/>
                                        <p:tgtEl>
                                          <p:spTgt spid="29699">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69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solidFill>
                  <a:srgbClr val="FF0000"/>
                </a:solidFill>
                <a:ea typeface="ＭＳ Ｐゴシック" pitchFamily="34" charset="-128"/>
              </a:rPr>
              <a:t>Q #1 – Is the information equally relevant?</a:t>
            </a:r>
            <a:endParaRPr lang="en-US" smtClean="0">
              <a:solidFill>
                <a:srgbClr val="7B9899"/>
              </a:solidFill>
              <a:ea typeface="ＭＳ Ｐゴシック" pitchFamily="34" charset="-128"/>
            </a:endParaRPr>
          </a:p>
        </p:txBody>
      </p:sp>
      <p:sp>
        <p:nvSpPr>
          <p:cNvPr id="30723" name="Content Placeholder 2"/>
          <p:cNvSpPr>
            <a:spLocks noGrp="1"/>
          </p:cNvSpPr>
          <p:nvPr>
            <p:ph sz="quarter" idx="1"/>
          </p:nvPr>
        </p:nvSpPr>
        <p:spPr>
          <a:xfrm>
            <a:off x="301625" y="1527175"/>
            <a:ext cx="8504238" cy="3883025"/>
          </a:xfrm>
        </p:spPr>
        <p:txBody>
          <a:bodyPr/>
          <a:lstStyle/>
          <a:p>
            <a:pPr lvl="1"/>
            <a:r>
              <a:rPr lang="en-US" sz="2800" dirty="0" smtClean="0">
                <a:solidFill>
                  <a:srgbClr val="000000"/>
                </a:solidFill>
                <a:ea typeface="ＭＳ Ｐゴシック" pitchFamily="34" charset="-128"/>
              </a:rPr>
              <a:t>Ex: Employer refuses to hire a qualified minority with a DUI conviction and then hires a qualified white male with similar DUI conviction. </a:t>
            </a:r>
          </a:p>
          <a:p>
            <a:pPr lvl="1"/>
            <a:endParaRPr lang="en-US" sz="2800" dirty="0" smtClean="0">
              <a:solidFill>
                <a:srgbClr val="000000"/>
              </a:solidFill>
              <a:ea typeface="ＭＳ Ｐゴシック" pitchFamily="34" charset="-128"/>
            </a:endParaRPr>
          </a:p>
          <a:p>
            <a:pPr lvl="1"/>
            <a:r>
              <a:rPr lang="en-US" sz="2800" dirty="0" smtClean="0">
                <a:solidFill>
                  <a:srgbClr val="000000"/>
                </a:solidFill>
                <a:ea typeface="ＭＳ Ｐゴシック" pitchFamily="34" charset="-128"/>
              </a:rPr>
              <a:t>Establishing a policy will: </a:t>
            </a:r>
          </a:p>
          <a:p>
            <a:pPr marL="1292225" lvl="2" indent="-514350">
              <a:buClrTx/>
              <a:buAutoNum type="arabicParenBoth"/>
            </a:pPr>
            <a:r>
              <a:rPr lang="en-US" sz="2800" i="1" dirty="0" smtClean="0">
                <a:ea typeface="ＭＳ Ｐゴシック" pitchFamily="34" charset="-128"/>
              </a:rPr>
              <a:t>help prevent lawsuits and </a:t>
            </a:r>
            <a:endParaRPr lang="en-US" sz="2800" i="1" dirty="0">
              <a:ea typeface="ＭＳ Ｐゴシック" pitchFamily="34" charset="-128"/>
            </a:endParaRPr>
          </a:p>
          <a:p>
            <a:pPr marL="1292225" lvl="2" indent="-514350">
              <a:buClrTx/>
              <a:buAutoNum type="arabicParenBoth"/>
            </a:pPr>
            <a:r>
              <a:rPr lang="en-US" sz="2800" i="1" dirty="0" smtClean="0">
                <a:ea typeface="ＭＳ Ｐゴシック" pitchFamily="34" charset="-128"/>
              </a:rPr>
              <a:t>help defend against them if and when they come</a:t>
            </a:r>
          </a:p>
          <a:p>
            <a:pPr marL="731838" lvl="1" indent="-457200">
              <a:buFont typeface="Wingdings" pitchFamily="2" charset="2"/>
              <a:buAutoNum type="arabicParenBoth" startAt="2"/>
            </a:pPr>
            <a:endParaRPr lang="en-US" sz="2000" dirty="0" smtClean="0">
              <a:ea typeface="ＭＳ Ｐゴシック" pitchFamily="34" charset="-128"/>
            </a:endParaRPr>
          </a:p>
          <a:p>
            <a:pPr lvl="1" algn="ctr">
              <a:buFont typeface="Wingdings" pitchFamily="2" charset="2"/>
              <a:buNone/>
            </a:pPr>
            <a:r>
              <a:rPr lang="en-US" sz="3200" b="1" dirty="0" smtClean="0">
                <a:solidFill>
                  <a:schemeClr val="accent1"/>
                </a:solidFill>
                <a:ea typeface="ＭＳ Ｐゴシック" pitchFamily="34" charset="-128"/>
              </a:rPr>
              <a:t>CONSISTENCY IS KEY</a:t>
            </a:r>
          </a:p>
          <a:p>
            <a:endParaRPr lang="en-US"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0723">
                                            <p:txEl>
                                              <p:pRg st="3" end="3"/>
                                            </p:txEl>
                                          </p:spTgt>
                                        </p:tgtEl>
                                        <p:attrNameLst>
                                          <p:attrName>style.visibility</p:attrName>
                                        </p:attrNameLst>
                                      </p:cBhvr>
                                      <p:to>
                                        <p:strVal val="visible"/>
                                      </p:to>
                                    </p:set>
                                    <p:anim calcmode="lin" valueType="num">
                                      <p:cBhvr additive="base">
                                        <p:cTn id="7"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0723">
                                            <p:txEl>
                                              <p:pRg st="4" end="4"/>
                                            </p:txEl>
                                          </p:spTgt>
                                        </p:tgtEl>
                                        <p:attrNameLst>
                                          <p:attrName>style.visibility</p:attrName>
                                        </p:attrNameLst>
                                      </p:cBhvr>
                                      <p:to>
                                        <p:strVal val="visible"/>
                                      </p:to>
                                    </p:set>
                                    <p:anim calcmode="lin" valueType="num">
                                      <p:cBhvr additive="base">
                                        <p:cTn id="13" dur="500" fill="hold"/>
                                        <p:tgtEl>
                                          <p:spTgt spid="3072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4" end="4"/>
                                            </p:txEl>
                                          </p:spTgt>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solidFill>
                  <a:srgbClr val="FF0000"/>
                </a:solidFill>
                <a:ea typeface="ＭＳ Ｐゴシック" pitchFamily="34" charset="-128"/>
              </a:rPr>
              <a:t>Q #1 – Is the information equally relevant?</a:t>
            </a:r>
            <a:endParaRPr lang="en-US" smtClean="0">
              <a:solidFill>
                <a:srgbClr val="7B9899"/>
              </a:solidFill>
              <a:ea typeface="ＭＳ Ｐゴシック" pitchFamily="34" charset="-128"/>
            </a:endParaRPr>
          </a:p>
        </p:txBody>
      </p:sp>
      <p:sp>
        <p:nvSpPr>
          <p:cNvPr id="31747" name="Content Placeholder 2"/>
          <p:cNvSpPr>
            <a:spLocks noGrp="1"/>
          </p:cNvSpPr>
          <p:nvPr>
            <p:ph sz="quarter" idx="1"/>
          </p:nvPr>
        </p:nvSpPr>
        <p:spPr>
          <a:xfrm>
            <a:off x="301625" y="1527175"/>
            <a:ext cx="8504238" cy="4572000"/>
          </a:xfrm>
        </p:spPr>
        <p:txBody>
          <a:bodyPr/>
          <a:lstStyle/>
          <a:p>
            <a:r>
              <a:rPr lang="en-US" sz="3200" dirty="0" smtClean="0">
                <a:ea typeface="ＭＳ Ｐゴシック" pitchFamily="34" charset="-128"/>
              </a:rPr>
              <a:t>Credit History</a:t>
            </a:r>
          </a:p>
          <a:p>
            <a:pPr lvl="1"/>
            <a:r>
              <a:rPr lang="en-US" sz="2400" i="1" dirty="0" smtClean="0">
                <a:solidFill>
                  <a:srgbClr val="000000"/>
                </a:solidFill>
                <a:ea typeface="ＭＳ Ｐゴシック" pitchFamily="34" charset="-128"/>
              </a:rPr>
              <a:t>Do the same financial background check for all applicants applying for the same job – not just some of them. </a:t>
            </a:r>
          </a:p>
          <a:p>
            <a:pPr lvl="1"/>
            <a:endParaRPr lang="en-US" sz="2400" i="1" dirty="0" smtClean="0">
              <a:solidFill>
                <a:srgbClr val="000000"/>
              </a:solidFill>
              <a:ea typeface="ＭＳ Ｐゴシック" pitchFamily="34" charset="-128"/>
            </a:endParaRPr>
          </a:p>
          <a:p>
            <a:pPr lvl="1"/>
            <a:r>
              <a:rPr lang="en-US" sz="2400" i="1" dirty="0" smtClean="0">
                <a:solidFill>
                  <a:srgbClr val="000000"/>
                </a:solidFill>
                <a:ea typeface="ＭＳ Ｐゴシック" pitchFamily="34" charset="-128"/>
              </a:rPr>
              <a:t>Use the information for positions with financial risk, i.e. such as accountant, controller, etc. </a:t>
            </a:r>
          </a:p>
          <a:p>
            <a:pPr lvl="1"/>
            <a:endParaRPr lang="en-US" sz="2400" i="1" dirty="0" smtClean="0">
              <a:solidFill>
                <a:srgbClr val="000000"/>
              </a:solidFill>
              <a:ea typeface="ＭＳ Ｐゴシック" pitchFamily="34" charset="-128"/>
            </a:endParaRPr>
          </a:p>
          <a:p>
            <a:pPr lvl="1"/>
            <a:r>
              <a:rPr lang="en-US" sz="2400" i="1" dirty="0" smtClean="0">
                <a:solidFill>
                  <a:srgbClr val="000000"/>
                </a:solidFill>
                <a:ea typeface="ＭＳ Ｐゴシック" pitchFamily="34" charset="-128"/>
              </a:rPr>
              <a:t>Provide an opportunity for applicants to explain their negative credit-history information.</a:t>
            </a:r>
            <a:endParaRPr lang="en-US" sz="3200" b="1" i="1" dirty="0" smtClean="0">
              <a:solidFill>
                <a:srgbClr val="000000"/>
              </a:solidFill>
              <a:ea typeface="ＭＳ Ｐゴシック" pitchFamily="34" charset="-128"/>
            </a:endParaRPr>
          </a:p>
          <a:p>
            <a:pPr lvl="1" algn="ctr">
              <a:buFont typeface="Wingdings" pitchFamily="2" charset="2"/>
              <a:buNone/>
            </a:pPr>
            <a:r>
              <a:rPr lang="en-US" sz="3200" b="1" dirty="0" smtClean="0">
                <a:solidFill>
                  <a:schemeClr val="accent1"/>
                </a:solidFill>
                <a:ea typeface="ＭＳ Ｐゴシック" pitchFamily="34" charset="-128"/>
              </a:rPr>
              <a:t>CONSISTENCY IS KEY</a:t>
            </a:r>
          </a:p>
          <a:p>
            <a:pPr lvl="1">
              <a:buFont typeface="Wingdings" pitchFamily="2" charset="2"/>
              <a:buNone/>
            </a:pPr>
            <a:endParaRPr lang="en-US" sz="1800"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 calcmode="lin" valueType="num">
                                      <p:cBhvr additive="base">
                                        <p:cTn id="7"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1747">
                                            <p:txEl>
                                              <p:pRg st="3" end="3"/>
                                            </p:txEl>
                                          </p:spTgt>
                                        </p:tgtEl>
                                        <p:attrNameLst>
                                          <p:attrName>style.visibility</p:attrName>
                                        </p:attrNameLst>
                                      </p:cBhvr>
                                      <p:to>
                                        <p:strVal val="visible"/>
                                      </p:to>
                                    </p:set>
                                    <p:anim calcmode="lin" valueType="num">
                                      <p:cBhvr additive="base">
                                        <p:cTn id="13" dur="5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1747">
                                            <p:txEl>
                                              <p:pRg st="5" end="5"/>
                                            </p:txEl>
                                          </p:spTgt>
                                        </p:tgtEl>
                                        <p:attrNameLst>
                                          <p:attrName>style.visibility</p:attrName>
                                        </p:attrNameLst>
                                      </p:cBhvr>
                                      <p:to>
                                        <p:strVal val="visible"/>
                                      </p:to>
                                    </p:set>
                                    <p:anim calcmode="lin" valueType="num">
                                      <p:cBhvr additive="base">
                                        <p:cTn id="19" dur="500" fill="hold"/>
                                        <p:tgtEl>
                                          <p:spTgt spid="31747">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solidFill>
                  <a:srgbClr val="FF0000"/>
                </a:solidFill>
                <a:ea typeface="ＭＳ Ｐゴシック" pitchFamily="34" charset="-128"/>
              </a:rPr>
              <a:t>Q #1 – Is the information equally relevant?</a:t>
            </a:r>
            <a:endParaRPr lang="en-US" smtClean="0">
              <a:solidFill>
                <a:srgbClr val="7B9899"/>
              </a:solidFill>
              <a:ea typeface="ＭＳ Ｐゴシック" pitchFamily="34" charset="-128"/>
            </a:endParaRPr>
          </a:p>
        </p:txBody>
      </p:sp>
      <p:sp>
        <p:nvSpPr>
          <p:cNvPr id="32771" name="Content Placeholder 2"/>
          <p:cNvSpPr>
            <a:spLocks noGrp="1"/>
          </p:cNvSpPr>
          <p:nvPr>
            <p:ph sz="quarter" idx="1"/>
          </p:nvPr>
        </p:nvSpPr>
        <p:spPr>
          <a:xfrm>
            <a:off x="301625" y="1527175"/>
            <a:ext cx="8504238" cy="4572000"/>
          </a:xfrm>
        </p:spPr>
        <p:txBody>
          <a:bodyPr/>
          <a:lstStyle/>
          <a:p>
            <a:r>
              <a:rPr lang="en-US" sz="2800" dirty="0" smtClean="0">
                <a:ea typeface="ＭＳ Ｐゴシック" pitchFamily="34" charset="-128"/>
              </a:rPr>
              <a:t>Arrest history</a:t>
            </a:r>
          </a:p>
          <a:p>
            <a:pPr lvl="1"/>
            <a:r>
              <a:rPr lang="en-US" sz="2400" i="1" dirty="0" smtClean="0">
                <a:solidFill>
                  <a:srgbClr val="000000"/>
                </a:solidFill>
                <a:ea typeface="ＭＳ Ｐゴシック" pitchFamily="34" charset="-128"/>
              </a:rPr>
              <a:t>When a job candidate is arrested for a crime and then not convicted (or only convicted of a less serious crime):</a:t>
            </a:r>
            <a:endParaRPr lang="en-US" sz="2800" i="1" dirty="0" smtClean="0">
              <a:ea typeface="ＭＳ Ｐゴシック" pitchFamily="34" charset="-128"/>
            </a:endParaRPr>
          </a:p>
          <a:p>
            <a:pPr lvl="2"/>
            <a:r>
              <a:rPr lang="en-US" sz="2400" i="1" dirty="0" smtClean="0">
                <a:ea typeface="ＭＳ Ｐゴシック" pitchFamily="34" charset="-128"/>
              </a:rPr>
              <a:t>both state and federal regulators have warned employers to either ignore this information altogether, or </a:t>
            </a:r>
          </a:p>
          <a:p>
            <a:pPr lvl="2"/>
            <a:r>
              <a:rPr lang="en-US" sz="2400" i="1" dirty="0" smtClean="0">
                <a:ea typeface="ＭＳ Ｐゴシック" pitchFamily="34" charset="-128"/>
              </a:rPr>
              <a:t>use it merely as a basis to ask an applicant for more detail about the events surrounding the arrest. </a:t>
            </a:r>
          </a:p>
          <a:p>
            <a:pPr lvl="1"/>
            <a:endParaRPr lang="en-US" sz="2400" dirty="0" smtClean="0">
              <a:ea typeface="ＭＳ Ｐゴシック" pitchFamily="34" charset="-128"/>
            </a:endParaRPr>
          </a:p>
          <a:p>
            <a:pPr lvl="1" algn="ctr">
              <a:buFont typeface="Wingdings" pitchFamily="2" charset="2"/>
              <a:buNone/>
            </a:pPr>
            <a:r>
              <a:rPr lang="en-US" sz="3600" b="1" dirty="0" smtClean="0">
                <a:solidFill>
                  <a:schemeClr val="accent1"/>
                </a:solidFill>
                <a:ea typeface="ＭＳ Ｐゴシック" pitchFamily="34" charset="-128"/>
              </a:rPr>
              <a:t>CONSISTENCY IS KEY</a:t>
            </a:r>
          </a:p>
          <a:p>
            <a:pPr lvl="1">
              <a:buFont typeface="Wingdings" pitchFamily="2" charset="2"/>
              <a:buNone/>
            </a:pPr>
            <a:endParaRPr lang="en-US" sz="2400"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 calcmode="lin" valueType="num">
                                      <p:cBhvr additive="base">
                                        <p:cTn id="7"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2771">
                                            <p:txEl>
                                              <p:pRg st="2" end="2"/>
                                            </p:txEl>
                                          </p:spTgt>
                                        </p:tgtEl>
                                        <p:attrNameLst>
                                          <p:attrName>style.visibility</p:attrName>
                                        </p:attrNameLst>
                                      </p:cBhvr>
                                      <p:to>
                                        <p:strVal val="visible"/>
                                      </p:to>
                                    </p:set>
                                    <p:anim calcmode="lin" valueType="num">
                                      <p:cBhvr additive="base">
                                        <p:cTn id="13"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anim calcmode="lin" valueType="num">
                                      <p:cBhvr additive="base">
                                        <p:cTn id="19" dur="500" fill="hold"/>
                                        <p:tgtEl>
                                          <p:spTgt spid="3277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solidFill>
                  <a:srgbClr val="FF0000"/>
                </a:solidFill>
                <a:ea typeface="ＭＳ Ｐゴシック" pitchFamily="34" charset="-128"/>
              </a:rPr>
              <a:t>Q #2 – Valid reasons for the report?</a:t>
            </a:r>
            <a:endParaRPr lang="en-US" smtClean="0">
              <a:solidFill>
                <a:srgbClr val="7B9899"/>
              </a:solidFill>
              <a:ea typeface="ＭＳ Ｐゴシック" pitchFamily="34" charset="-128"/>
            </a:endParaRPr>
          </a:p>
        </p:txBody>
      </p:sp>
      <p:sp>
        <p:nvSpPr>
          <p:cNvPr id="33795" name="Content Placeholder 2"/>
          <p:cNvSpPr>
            <a:spLocks noGrp="1"/>
          </p:cNvSpPr>
          <p:nvPr>
            <p:ph sz="quarter" idx="1"/>
          </p:nvPr>
        </p:nvSpPr>
        <p:spPr>
          <a:xfrm>
            <a:off x="301625" y="1527174"/>
            <a:ext cx="8504238" cy="4873625"/>
          </a:xfrm>
        </p:spPr>
        <p:txBody>
          <a:bodyPr/>
          <a:lstStyle/>
          <a:p>
            <a:r>
              <a:rPr lang="en-US" sz="2800" dirty="0" smtClean="0">
                <a:ea typeface="ＭＳ Ｐゴシック" pitchFamily="34" charset="-128"/>
              </a:rPr>
              <a:t>Should you complete a background check for the position?</a:t>
            </a:r>
          </a:p>
          <a:p>
            <a:pPr algn="ctr">
              <a:buFont typeface="Wingdings 2" pitchFamily="18" charset="2"/>
              <a:buNone/>
            </a:pPr>
            <a:r>
              <a:rPr lang="en-US" sz="2800" dirty="0" smtClean="0">
                <a:ea typeface="ＭＳ Ｐゴシック" pitchFamily="34" charset="-128"/>
              </a:rPr>
              <a:t>Consider this information : </a:t>
            </a:r>
          </a:p>
          <a:p>
            <a:pPr lvl="1"/>
            <a:r>
              <a:rPr lang="en-US" sz="2400" i="1" dirty="0" smtClean="0">
                <a:solidFill>
                  <a:schemeClr val="tx1"/>
                </a:solidFill>
                <a:ea typeface="ＭＳ Ｐゴシック" pitchFamily="34" charset="-128"/>
              </a:rPr>
              <a:t>the </a:t>
            </a:r>
            <a:r>
              <a:rPr lang="en-US" sz="2400" b="1" i="1" dirty="0" smtClean="0">
                <a:solidFill>
                  <a:schemeClr val="accent1"/>
                </a:solidFill>
                <a:ea typeface="ＭＳ Ｐゴシック" pitchFamily="34" charset="-128"/>
              </a:rPr>
              <a:t>nature</a:t>
            </a:r>
            <a:r>
              <a:rPr lang="en-US" sz="2400" b="1" i="1" dirty="0" smtClean="0">
                <a:solidFill>
                  <a:schemeClr val="tx1"/>
                </a:solidFill>
                <a:ea typeface="ＭＳ Ｐゴシック" pitchFamily="34" charset="-128"/>
              </a:rPr>
              <a:t> </a:t>
            </a:r>
            <a:r>
              <a:rPr lang="en-US" sz="2400" i="1" dirty="0" smtClean="0">
                <a:solidFill>
                  <a:schemeClr val="tx1"/>
                </a:solidFill>
                <a:ea typeface="ＭＳ Ｐゴシック" pitchFamily="34" charset="-128"/>
              </a:rPr>
              <a:t>of job duties; </a:t>
            </a:r>
          </a:p>
          <a:p>
            <a:pPr lvl="1"/>
            <a:r>
              <a:rPr lang="en-US" sz="2400" i="1" dirty="0" smtClean="0">
                <a:solidFill>
                  <a:schemeClr val="tx1"/>
                </a:solidFill>
                <a:ea typeface="ＭＳ Ｐゴシック" pitchFamily="34" charset="-128"/>
              </a:rPr>
              <a:t>the</a:t>
            </a:r>
            <a:r>
              <a:rPr lang="en-US" sz="2400" i="1" dirty="0" smtClean="0">
                <a:solidFill>
                  <a:srgbClr val="D16349"/>
                </a:solidFill>
                <a:ea typeface="ＭＳ Ｐゴシック" pitchFamily="34" charset="-128"/>
              </a:rPr>
              <a:t> </a:t>
            </a:r>
            <a:r>
              <a:rPr lang="en-US" sz="2400" b="1" i="1" dirty="0" smtClean="0">
                <a:solidFill>
                  <a:srgbClr val="D16349"/>
                </a:solidFill>
                <a:ea typeface="ＭＳ Ｐゴシック" pitchFamily="34" charset="-128"/>
              </a:rPr>
              <a:t>environment </a:t>
            </a:r>
            <a:r>
              <a:rPr lang="en-US" sz="2400" i="1" dirty="0" smtClean="0">
                <a:solidFill>
                  <a:schemeClr val="tx1"/>
                </a:solidFill>
                <a:ea typeface="ＭＳ Ｐゴシック" pitchFamily="34" charset="-128"/>
              </a:rPr>
              <a:t>where the work is performed; or </a:t>
            </a:r>
          </a:p>
          <a:p>
            <a:pPr lvl="1"/>
            <a:r>
              <a:rPr lang="en-US" sz="2400" i="1" dirty="0" smtClean="0">
                <a:solidFill>
                  <a:schemeClr val="tx1"/>
                </a:solidFill>
                <a:ea typeface="ＭＳ Ｐゴシック" pitchFamily="34" charset="-128"/>
              </a:rPr>
              <a:t>the </a:t>
            </a:r>
            <a:r>
              <a:rPr lang="en-US" sz="2400" b="1" i="1" dirty="0" smtClean="0">
                <a:solidFill>
                  <a:srgbClr val="D16349"/>
                </a:solidFill>
                <a:ea typeface="ＭＳ Ｐゴシック" pitchFamily="34" charset="-128"/>
              </a:rPr>
              <a:t>exposure</a:t>
            </a:r>
            <a:r>
              <a:rPr lang="en-US" sz="2400" i="1" dirty="0" smtClean="0">
                <a:solidFill>
                  <a:schemeClr val="tx1"/>
                </a:solidFill>
                <a:ea typeface="ＭＳ Ｐゴシック" pitchFamily="34" charset="-128"/>
              </a:rPr>
              <a:t> to the public</a:t>
            </a:r>
          </a:p>
          <a:p>
            <a:pPr lvl="1"/>
            <a:endParaRPr lang="en-US" sz="2000" dirty="0" smtClean="0">
              <a:ea typeface="ＭＳ Ｐゴシック" pitchFamily="34" charset="-128"/>
            </a:endParaRPr>
          </a:p>
          <a:p>
            <a:r>
              <a:rPr lang="en-US" sz="2800" dirty="0" smtClean="0">
                <a:ea typeface="ＭＳ Ｐゴシック" pitchFamily="34" charset="-128"/>
              </a:rPr>
              <a:t>Do these factors make it important to be able to evaluate a candidate</a:t>
            </a:r>
            <a:r>
              <a:rPr lang="en-US" altLang="en-US" sz="2800" dirty="0" smtClean="0">
                <a:ea typeface="ＭＳ Ｐゴシック" pitchFamily="34" charset="-128"/>
              </a:rPr>
              <a:t>’</a:t>
            </a:r>
            <a:r>
              <a:rPr lang="en-US" sz="2800" dirty="0" smtClean="0">
                <a:ea typeface="ＭＳ Ｐゴシック" pitchFamily="34" charset="-128"/>
              </a:rPr>
              <a:t>s criminal history or current financial position as part of your assessment? </a:t>
            </a:r>
            <a:endParaRPr lang="en-US" sz="2000"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nodeType="afterEffect">
                                  <p:stCondLst>
                                    <p:cond delay="0"/>
                                  </p:stCondLst>
                                  <p:childTnLst>
                                    <p:set>
                                      <p:cBhvr>
                                        <p:cTn id="9" dur="1" fill="hold">
                                          <p:stCondLst>
                                            <p:cond delay="0"/>
                                          </p:stCondLst>
                                        </p:cTn>
                                        <p:tgtEl>
                                          <p:spTgt spid="33795">
                                            <p:txEl>
                                              <p:pRg st="2" end="2"/>
                                            </p:txEl>
                                          </p:spTgt>
                                        </p:tgtEl>
                                        <p:attrNameLst>
                                          <p:attrName>style.visibility</p:attrName>
                                        </p:attrNameLst>
                                      </p:cBhvr>
                                      <p:to>
                                        <p:strVal val="visible"/>
                                      </p:to>
                                    </p:set>
                                    <p:anim calcmode="lin" valueType="num">
                                      <p:cBhvr additive="base">
                                        <p:cTn id="10"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33795">
                                            <p:txEl>
                                              <p:pRg st="2" end="2"/>
                                            </p:txEl>
                                          </p:spTgt>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2" presetClass="entr" presetSubtype="8" fill="hold" nodeType="afterEffect">
                                  <p:stCondLst>
                                    <p:cond delay="0"/>
                                  </p:stCondLst>
                                  <p:childTnLst>
                                    <p:set>
                                      <p:cBhvr>
                                        <p:cTn id="14" dur="1" fill="hold">
                                          <p:stCondLst>
                                            <p:cond delay="0"/>
                                          </p:stCondLst>
                                        </p:cTn>
                                        <p:tgtEl>
                                          <p:spTgt spid="33795">
                                            <p:txEl>
                                              <p:pRg st="3" end="3"/>
                                            </p:txEl>
                                          </p:spTgt>
                                        </p:tgtEl>
                                        <p:attrNameLst>
                                          <p:attrName>style.visibility</p:attrName>
                                        </p:attrNameLst>
                                      </p:cBhvr>
                                      <p:to>
                                        <p:strVal val="visible"/>
                                      </p:to>
                                    </p:set>
                                    <p:anim calcmode="lin" valueType="num">
                                      <p:cBhvr additive="base">
                                        <p:cTn id="15" dur="500" fill="hold"/>
                                        <p:tgtEl>
                                          <p:spTgt spid="33795">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37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3795">
                                            <p:txEl>
                                              <p:pRg st="4" end="4"/>
                                            </p:txEl>
                                          </p:spTgt>
                                        </p:tgtEl>
                                        <p:attrNameLst>
                                          <p:attrName>style.visibility</p:attrName>
                                        </p:attrNameLst>
                                      </p:cBhvr>
                                      <p:to>
                                        <p:strVal val="visible"/>
                                      </p:to>
                                    </p:set>
                                    <p:anim calcmode="lin" valueType="num">
                                      <p:cBhvr additive="base">
                                        <p:cTn id="21" dur="500" fill="hold"/>
                                        <p:tgtEl>
                                          <p:spTgt spid="33795">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37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3795">
                                            <p:txEl>
                                              <p:pRg st="6" end="6"/>
                                            </p:txEl>
                                          </p:spTgt>
                                        </p:tgtEl>
                                        <p:attrNameLst>
                                          <p:attrName>style.visibility</p:attrName>
                                        </p:attrNameLst>
                                      </p:cBhvr>
                                      <p:to>
                                        <p:strVal val="visible"/>
                                      </p:to>
                                    </p:set>
                                    <p:anim calcmode="lin" valueType="num">
                                      <p:cBhvr additive="base">
                                        <p:cTn id="27" dur="500" fill="hold"/>
                                        <p:tgtEl>
                                          <p:spTgt spid="33795">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379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228600"/>
            <a:ext cx="9144000" cy="758825"/>
          </a:xfrm>
        </p:spPr>
        <p:txBody>
          <a:bodyPr/>
          <a:lstStyle/>
          <a:p>
            <a:r>
              <a:rPr lang="en-US" smtClean="0">
                <a:solidFill>
                  <a:srgbClr val="FF0000"/>
                </a:solidFill>
                <a:ea typeface="ＭＳ Ｐゴシック" pitchFamily="34" charset="-128"/>
              </a:rPr>
              <a:t>Q #2 – Appropriate assessments?</a:t>
            </a:r>
            <a:endParaRPr lang="en-US" smtClean="0">
              <a:solidFill>
                <a:srgbClr val="7B9899"/>
              </a:solidFill>
              <a:ea typeface="ＭＳ Ｐゴシック" pitchFamily="34" charset="-128"/>
            </a:endParaRPr>
          </a:p>
        </p:txBody>
      </p:sp>
      <p:sp>
        <p:nvSpPr>
          <p:cNvPr id="34819" name="Content Placeholder 2"/>
          <p:cNvSpPr>
            <a:spLocks noGrp="1"/>
          </p:cNvSpPr>
          <p:nvPr>
            <p:ph sz="quarter" idx="1"/>
          </p:nvPr>
        </p:nvSpPr>
        <p:spPr>
          <a:xfrm>
            <a:off x="301625" y="1527175"/>
            <a:ext cx="8504238" cy="4572000"/>
          </a:xfrm>
        </p:spPr>
        <p:txBody>
          <a:bodyPr/>
          <a:lstStyle/>
          <a:p>
            <a:r>
              <a:rPr lang="en-US" sz="2800" b="1" u="sng" dirty="0" smtClean="0">
                <a:ea typeface="ＭＳ Ｐゴシック" pitchFamily="34" charset="-128"/>
              </a:rPr>
              <a:t>Consistency</a:t>
            </a:r>
            <a:r>
              <a:rPr lang="en-US" sz="2800" dirty="0" smtClean="0">
                <a:ea typeface="ＭＳ Ｐゴシック" pitchFamily="34" charset="-128"/>
              </a:rPr>
              <a:t> is a critical litmus test of whether there is discrimination in the workplace</a:t>
            </a:r>
          </a:p>
          <a:p>
            <a:endParaRPr lang="en-US" sz="2800" dirty="0" smtClean="0">
              <a:ea typeface="ＭＳ Ｐゴシック" pitchFamily="34" charset="-128"/>
            </a:endParaRPr>
          </a:p>
          <a:p>
            <a:r>
              <a:rPr lang="en-US" sz="2800" dirty="0" smtClean="0">
                <a:ea typeface="ＭＳ Ｐゴシック" pitchFamily="34" charset="-128"/>
              </a:rPr>
              <a:t>The greater the consistency, the less likely that discrimination is present.</a:t>
            </a:r>
          </a:p>
        </p:txBody>
      </p:sp>
      <p:pic>
        <p:nvPicPr>
          <p:cNvPr id="34820" name="Picture 3" descr="C:\Users\wgay\AppData\Local\Microsoft\Windows\Temporary Internet Files\Content.IE5\JYSI05XD\MM900282788[1].gif"/>
          <p:cNvPicPr>
            <a:picLocks noChangeAspect="1" noChangeArrowheads="1" noCrop="1"/>
          </p:cNvPicPr>
          <p:nvPr/>
        </p:nvPicPr>
        <p:blipFill>
          <a:blip r:embed="rId2" cstate="print"/>
          <a:srcRect/>
          <a:stretch>
            <a:fillRect/>
          </a:stretch>
        </p:blipFill>
        <p:spPr bwMode="auto">
          <a:xfrm>
            <a:off x="5105400" y="3429000"/>
            <a:ext cx="3048000" cy="2911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FF0000"/>
                </a:solidFill>
                <a:ea typeface="ＭＳ Ｐゴシック" pitchFamily="34" charset="-128"/>
              </a:rPr>
              <a:t>Q #2 – Appropriate assessments?</a:t>
            </a:r>
            <a:endParaRPr lang="en-US" dirty="0"/>
          </a:p>
        </p:txBody>
      </p:sp>
      <p:sp>
        <p:nvSpPr>
          <p:cNvPr id="35843" name="Content Placeholder 2"/>
          <p:cNvSpPr>
            <a:spLocks noGrp="1"/>
          </p:cNvSpPr>
          <p:nvPr>
            <p:ph sz="quarter" idx="1"/>
          </p:nvPr>
        </p:nvSpPr>
        <p:spPr>
          <a:xfrm>
            <a:off x="301625" y="1527174"/>
            <a:ext cx="8504238" cy="5026025"/>
          </a:xfrm>
        </p:spPr>
        <p:txBody>
          <a:bodyPr/>
          <a:lstStyle/>
          <a:p>
            <a:r>
              <a:rPr lang="en-US" sz="2400" dirty="0" smtClean="0">
                <a:ea typeface="ＭＳ Ｐゴシック" pitchFamily="34" charset="-128"/>
              </a:rPr>
              <a:t>To err on the safe side -- you should place greater emphasis on criminal (or credit) history that makes a candidate unsuitable for a particular job position by considering factors such as:</a:t>
            </a:r>
            <a:endParaRPr lang="en-US" sz="2000" dirty="0" smtClean="0">
              <a:ea typeface="ＭＳ Ｐゴシック" pitchFamily="34" charset="-128"/>
            </a:endParaRPr>
          </a:p>
          <a:p>
            <a:pPr lvl="1"/>
            <a:r>
              <a:rPr lang="en-US" sz="2600" i="1" dirty="0" smtClean="0">
                <a:solidFill>
                  <a:schemeClr val="tx1"/>
                </a:solidFill>
                <a:ea typeface="ＭＳ Ｐゴシック" pitchFamily="34" charset="-128"/>
              </a:rPr>
              <a:t>The nature of the job sought;</a:t>
            </a:r>
          </a:p>
          <a:p>
            <a:pPr lvl="1"/>
            <a:r>
              <a:rPr lang="en-US" sz="2600" i="1" dirty="0" smtClean="0">
                <a:solidFill>
                  <a:schemeClr val="tx1"/>
                </a:solidFill>
                <a:ea typeface="ＭＳ Ｐゴシック" pitchFamily="34" charset="-128"/>
              </a:rPr>
              <a:t>The number, nature and gravity of offense(s), as well as surrounding facts such as age at the time of conviction;</a:t>
            </a:r>
          </a:p>
          <a:p>
            <a:pPr lvl="1"/>
            <a:r>
              <a:rPr lang="en-US" sz="2600" i="1" dirty="0" smtClean="0">
                <a:solidFill>
                  <a:schemeClr val="tx1"/>
                </a:solidFill>
                <a:ea typeface="ＭＳ Ｐゴシック" pitchFamily="34" charset="-128"/>
              </a:rPr>
              <a:t>Amount of time since the offense and/or completion of the sentence, and any evidence of rehabilitation efforts, employment history, or compelling references.</a:t>
            </a:r>
          </a:p>
          <a:p>
            <a:endParaRPr lang="en-US" sz="2800"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anim calcmode="lin" valueType="num">
                                      <p:cBhvr additive="base">
                                        <p:cTn id="7" dur="500" fill="hold"/>
                                        <p:tgtEl>
                                          <p:spTgt spid="3584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anim calcmode="lin" valueType="num">
                                      <p:cBhvr additive="base">
                                        <p:cTn id="19" dur="5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FF0000"/>
                </a:solidFill>
                <a:cs typeface="+mj-cs"/>
              </a:rPr>
              <a:t>Other Types of Background Checks</a:t>
            </a:r>
            <a:endParaRPr lang="en-US" dirty="0">
              <a:solidFill>
                <a:srgbClr val="FF0000"/>
              </a:solidFill>
              <a:cs typeface="+mj-cs"/>
            </a:endParaRPr>
          </a:p>
        </p:txBody>
      </p:sp>
      <p:sp>
        <p:nvSpPr>
          <p:cNvPr id="36867" name="Content Placeholder 2"/>
          <p:cNvSpPr>
            <a:spLocks noGrp="1"/>
          </p:cNvSpPr>
          <p:nvPr>
            <p:ph sz="quarter" idx="1"/>
          </p:nvPr>
        </p:nvSpPr>
        <p:spPr>
          <a:xfrm>
            <a:off x="301625" y="1527175"/>
            <a:ext cx="8504238" cy="4572000"/>
          </a:xfrm>
        </p:spPr>
        <p:txBody>
          <a:bodyPr/>
          <a:lstStyle/>
          <a:p>
            <a:r>
              <a:rPr lang="en-US" dirty="0" smtClean="0">
                <a:ea typeface="ＭＳ Ｐゴシック" pitchFamily="34" charset="-128"/>
              </a:rPr>
              <a:t>What if you do not use a consumer reporting agency, such as a Sheriff</a:t>
            </a:r>
            <a:r>
              <a:rPr lang="ja-JP" altLang="en-US" dirty="0" smtClean="0">
                <a:ea typeface="ＭＳ Ｐゴシック" pitchFamily="34" charset="-128"/>
              </a:rPr>
              <a:t>’</a:t>
            </a:r>
            <a:r>
              <a:rPr lang="en-US" altLang="ja-JP" dirty="0" smtClean="0">
                <a:ea typeface="ＭＳ Ｐゴシック" pitchFamily="34" charset="-128"/>
              </a:rPr>
              <a:t>s office or the FDLE? </a:t>
            </a:r>
            <a:endParaRPr lang="en-US" altLang="ja-JP" sz="2800" dirty="0" smtClean="0">
              <a:ea typeface="ＭＳ Ｐゴシック" pitchFamily="34" charset="-128"/>
            </a:endParaRPr>
          </a:p>
          <a:p>
            <a:pPr lvl="1"/>
            <a:r>
              <a:rPr lang="en-US" sz="2800" i="1" dirty="0" smtClean="0">
                <a:solidFill>
                  <a:srgbClr val="000000"/>
                </a:solidFill>
                <a:ea typeface="ＭＳ Ｐゴシック" pitchFamily="34" charset="-128"/>
              </a:rPr>
              <a:t>Background checks done by non-CRAs are </a:t>
            </a:r>
            <a:r>
              <a:rPr lang="en-US" sz="2800" i="1" u="sng" dirty="0" smtClean="0">
                <a:solidFill>
                  <a:srgbClr val="000000"/>
                </a:solidFill>
                <a:ea typeface="ＭＳ Ｐゴシック" pitchFamily="34" charset="-128"/>
              </a:rPr>
              <a:t>not</a:t>
            </a:r>
            <a:r>
              <a:rPr lang="en-US" sz="2800" i="1" dirty="0" smtClean="0">
                <a:solidFill>
                  <a:srgbClr val="000000"/>
                </a:solidFill>
                <a:ea typeface="ＭＳ Ｐゴシック" pitchFamily="34" charset="-128"/>
              </a:rPr>
              <a:t> regulated by the FCRA and its </a:t>
            </a:r>
            <a:r>
              <a:rPr lang="ja-JP" altLang="en-US" sz="2800" i="1" dirty="0" smtClean="0">
                <a:solidFill>
                  <a:srgbClr val="000000"/>
                </a:solidFill>
                <a:ea typeface="ＭＳ Ｐゴシック" pitchFamily="34" charset="-128"/>
              </a:rPr>
              <a:t>“</a:t>
            </a:r>
            <a:r>
              <a:rPr lang="en-US" altLang="ja-JP" sz="2800" i="1" dirty="0" smtClean="0">
                <a:solidFill>
                  <a:srgbClr val="000000"/>
                </a:solidFill>
                <a:ea typeface="ＭＳ Ｐゴシック" pitchFamily="34" charset="-128"/>
              </a:rPr>
              <a:t>notice</a:t>
            </a:r>
            <a:r>
              <a:rPr lang="ja-JP" altLang="en-US" sz="2800" i="1" dirty="0" smtClean="0">
                <a:solidFill>
                  <a:srgbClr val="000000"/>
                </a:solidFill>
                <a:ea typeface="ＭＳ Ｐゴシック" pitchFamily="34" charset="-128"/>
              </a:rPr>
              <a:t>”</a:t>
            </a:r>
            <a:r>
              <a:rPr lang="en-US" altLang="ja-JP" sz="2800" i="1" dirty="0" smtClean="0">
                <a:solidFill>
                  <a:srgbClr val="000000"/>
                </a:solidFill>
                <a:ea typeface="ＭＳ Ｐゴシック" pitchFamily="34" charset="-128"/>
              </a:rPr>
              <a:t> requirements. </a:t>
            </a:r>
          </a:p>
          <a:p>
            <a:pPr lvl="1"/>
            <a:r>
              <a:rPr lang="en-US" sz="2800" i="1" dirty="0" smtClean="0">
                <a:solidFill>
                  <a:srgbClr val="000000"/>
                </a:solidFill>
                <a:ea typeface="ＭＳ Ｐゴシック" pitchFamily="34" charset="-128"/>
              </a:rPr>
              <a:t>Still obtain the applicant</a:t>
            </a:r>
            <a:r>
              <a:rPr lang="ja-JP" altLang="en-US" sz="2800" i="1" dirty="0" smtClean="0">
                <a:solidFill>
                  <a:srgbClr val="000000"/>
                </a:solidFill>
                <a:ea typeface="ＭＳ Ｐゴシック" pitchFamily="34" charset="-128"/>
              </a:rPr>
              <a:t>’</a:t>
            </a:r>
            <a:r>
              <a:rPr lang="en-US" altLang="ja-JP" sz="2800" i="1" dirty="0" smtClean="0">
                <a:solidFill>
                  <a:srgbClr val="000000"/>
                </a:solidFill>
                <a:ea typeface="ＭＳ Ｐゴシック" pitchFamily="34" charset="-128"/>
              </a:rPr>
              <a:t>s consent. </a:t>
            </a:r>
          </a:p>
          <a:p>
            <a:pPr lvl="1"/>
            <a:r>
              <a:rPr lang="en-US" sz="2800" i="1" dirty="0" smtClean="0">
                <a:solidFill>
                  <a:srgbClr val="000000"/>
                </a:solidFill>
                <a:ea typeface="ＭＳ Ｐゴシック" pitchFamily="34" charset="-128"/>
              </a:rPr>
              <a:t>A well-drafted authorization form will allow you to run background checks on that employee in the future.</a:t>
            </a:r>
          </a:p>
          <a:p>
            <a:pPr lvl="1"/>
            <a:endParaRPr lang="en-US"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anim calcmode="lin" valueType="num">
                                      <p:cBhvr additive="base">
                                        <p:cTn id="7"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6867">
                                            <p:txEl>
                                              <p:pRg st="2" end="2"/>
                                            </p:txEl>
                                          </p:spTgt>
                                        </p:tgtEl>
                                        <p:attrNameLst>
                                          <p:attrName>style.visibility</p:attrName>
                                        </p:attrNameLst>
                                      </p:cBhvr>
                                      <p:to>
                                        <p:strVal val="visible"/>
                                      </p:to>
                                    </p:set>
                                    <p:anim calcmode="lin" valueType="num">
                                      <p:cBhvr additive="base">
                                        <p:cTn id="13"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anim calcmode="lin" valueType="num">
                                      <p:cBhvr additive="base">
                                        <p:cTn id="19" dur="500" fill="hold"/>
                                        <p:tgtEl>
                                          <p:spTgt spid="3686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solidFill>
                  <a:srgbClr val="FF0000"/>
                </a:solidFill>
                <a:cs typeface="+mj-cs"/>
              </a:rPr>
              <a:t>Reference Checks</a:t>
            </a:r>
            <a:endParaRPr lang="en-US" sz="4000" dirty="0">
              <a:solidFill>
                <a:srgbClr val="FF0000"/>
              </a:solidFill>
              <a:cs typeface="+mj-cs"/>
            </a:endParaRPr>
          </a:p>
        </p:txBody>
      </p:sp>
      <p:sp>
        <p:nvSpPr>
          <p:cNvPr id="37891" name="Content Placeholder 2"/>
          <p:cNvSpPr>
            <a:spLocks noGrp="1"/>
          </p:cNvSpPr>
          <p:nvPr>
            <p:ph sz="quarter" idx="1"/>
          </p:nvPr>
        </p:nvSpPr>
        <p:spPr>
          <a:xfrm>
            <a:off x="301625" y="1527175"/>
            <a:ext cx="8504238" cy="4572000"/>
          </a:xfrm>
        </p:spPr>
        <p:txBody>
          <a:bodyPr/>
          <a:lstStyle/>
          <a:p>
            <a:r>
              <a:rPr lang="en-US" sz="2800" dirty="0" smtClean="0">
                <a:solidFill>
                  <a:srgbClr val="000000"/>
                </a:solidFill>
                <a:ea typeface="ＭＳ Ｐゴシック" pitchFamily="34" charset="-128"/>
              </a:rPr>
              <a:t>Ask all you want! </a:t>
            </a:r>
          </a:p>
          <a:p>
            <a:pPr lvl="1"/>
            <a:r>
              <a:rPr lang="en-US" sz="2800" i="1" dirty="0" smtClean="0">
                <a:solidFill>
                  <a:srgbClr val="000000"/>
                </a:solidFill>
                <a:ea typeface="ＭＳ Ｐゴシック" pitchFamily="34" charset="-128"/>
              </a:rPr>
              <a:t>Job references </a:t>
            </a:r>
          </a:p>
          <a:p>
            <a:pPr lvl="1"/>
            <a:r>
              <a:rPr lang="en-US" sz="2800" i="1" dirty="0" smtClean="0">
                <a:solidFill>
                  <a:srgbClr val="000000"/>
                </a:solidFill>
                <a:ea typeface="ＭＳ Ｐゴシック" pitchFamily="34" charset="-128"/>
              </a:rPr>
              <a:t>Performance/Attitude, </a:t>
            </a:r>
            <a:r>
              <a:rPr lang="en-US" sz="2800" i="1" dirty="0" err="1" smtClean="0">
                <a:solidFill>
                  <a:srgbClr val="000000"/>
                </a:solidFill>
                <a:ea typeface="ＭＳ Ｐゴシック" pitchFamily="34" charset="-128"/>
              </a:rPr>
              <a:t>etc</a:t>
            </a:r>
            <a:endParaRPr lang="en-US" sz="2800" i="1" dirty="0" smtClean="0">
              <a:solidFill>
                <a:srgbClr val="000000"/>
              </a:solidFill>
              <a:ea typeface="ＭＳ Ｐゴシック" pitchFamily="34" charset="-128"/>
            </a:endParaRPr>
          </a:p>
          <a:p>
            <a:pPr lvl="1"/>
            <a:r>
              <a:rPr lang="en-US" sz="2800" i="1" dirty="0" smtClean="0">
                <a:solidFill>
                  <a:srgbClr val="000000"/>
                </a:solidFill>
                <a:ea typeface="ＭＳ Ｐゴシック" pitchFamily="34" charset="-128"/>
              </a:rPr>
              <a:t>Previous employment</a:t>
            </a:r>
          </a:p>
          <a:p>
            <a:pPr lvl="1"/>
            <a:r>
              <a:rPr lang="en-US" sz="2800" i="1" dirty="0" smtClean="0">
                <a:solidFill>
                  <a:srgbClr val="000000"/>
                </a:solidFill>
                <a:ea typeface="ＭＳ Ｐゴシック" pitchFamily="34" charset="-128"/>
              </a:rPr>
              <a:t>Gaps in employment </a:t>
            </a:r>
          </a:p>
          <a:p>
            <a:pPr lvl="1"/>
            <a:r>
              <a:rPr lang="en-US" altLang="en-US" sz="2800" i="1" dirty="0" smtClean="0">
                <a:solidFill>
                  <a:srgbClr val="000000"/>
                </a:solidFill>
                <a:ea typeface="ＭＳ Ｐゴシック" pitchFamily="34" charset="-128"/>
              </a:rPr>
              <a:t>“</a:t>
            </a:r>
            <a:r>
              <a:rPr lang="en-US" sz="2800" i="1" dirty="0" smtClean="0">
                <a:solidFill>
                  <a:srgbClr val="000000"/>
                </a:solidFill>
                <a:ea typeface="ＭＳ Ｐゴシック" pitchFamily="34" charset="-128"/>
              </a:rPr>
              <a:t>Job hoppers</a:t>
            </a:r>
            <a:r>
              <a:rPr lang="en-US" altLang="en-US" sz="2800" i="1" dirty="0" smtClean="0">
                <a:solidFill>
                  <a:srgbClr val="000000"/>
                </a:solidFill>
                <a:ea typeface="ＭＳ Ｐゴシック" pitchFamily="34" charset="-128"/>
              </a:rPr>
              <a:t>”</a:t>
            </a:r>
            <a:endParaRPr lang="en-US" sz="2800" i="1" dirty="0" smtClean="0">
              <a:solidFill>
                <a:srgbClr val="000000"/>
              </a:solidFill>
              <a:ea typeface="ＭＳ Ｐゴシック" pitchFamily="34" charset="-128"/>
            </a:endParaRPr>
          </a:p>
          <a:p>
            <a:pPr lvl="1"/>
            <a:r>
              <a:rPr lang="en-US" sz="2800" i="1" dirty="0" smtClean="0">
                <a:solidFill>
                  <a:srgbClr val="000000"/>
                </a:solidFill>
                <a:ea typeface="ＭＳ Ｐゴシック" pitchFamily="34" charset="-128"/>
              </a:rPr>
              <a:t>Reasons for leaving the job. </a:t>
            </a:r>
          </a:p>
          <a:p>
            <a:pPr lvl="2"/>
            <a:r>
              <a:rPr lang="en-US" altLang="en-US" sz="2400" i="1" dirty="0" smtClean="0">
                <a:solidFill>
                  <a:srgbClr val="000000"/>
                </a:solidFill>
                <a:ea typeface="ＭＳ Ｐゴシック" pitchFamily="34" charset="-128"/>
              </a:rPr>
              <a:t>“</a:t>
            </a:r>
            <a:r>
              <a:rPr lang="en-US" sz="2400" i="1" dirty="0" smtClean="0">
                <a:solidFill>
                  <a:srgbClr val="000000"/>
                </a:solidFill>
                <a:ea typeface="ＭＳ Ｐゴシック" pitchFamily="34" charset="-128"/>
              </a:rPr>
              <a:t>He didn</a:t>
            </a:r>
            <a:r>
              <a:rPr lang="en-US" altLang="en-US" sz="2400" i="1" dirty="0" smtClean="0">
                <a:solidFill>
                  <a:srgbClr val="000000"/>
                </a:solidFill>
                <a:ea typeface="ＭＳ Ｐゴシック" pitchFamily="34" charset="-128"/>
              </a:rPr>
              <a:t>’</a:t>
            </a:r>
            <a:r>
              <a:rPr lang="en-US" sz="2400" i="1" dirty="0" smtClean="0">
                <a:solidFill>
                  <a:srgbClr val="000000"/>
                </a:solidFill>
                <a:ea typeface="ＭＳ Ｐゴシック" pitchFamily="34" charset="-128"/>
              </a:rPr>
              <a:t>t get along with the supervisor.</a:t>
            </a:r>
            <a:r>
              <a:rPr lang="en-US" altLang="en-US" sz="2400" i="1" dirty="0" smtClean="0">
                <a:solidFill>
                  <a:srgbClr val="000000"/>
                </a:solidFill>
                <a:ea typeface="ＭＳ Ｐゴシック" pitchFamily="34" charset="-128"/>
              </a:rPr>
              <a:t>”</a:t>
            </a:r>
            <a:r>
              <a:rPr lang="en-US" sz="2400" i="1" dirty="0" smtClean="0">
                <a:solidFill>
                  <a:srgbClr val="000000"/>
                </a:solidFill>
                <a:ea typeface="ＭＳ Ｐゴシック" pitchFamily="34" charset="-128"/>
              </a:rPr>
              <a:t> </a:t>
            </a:r>
          </a:p>
          <a:p>
            <a:endParaRPr lang="en-US" sz="28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FF0000"/>
                </a:solidFill>
                <a:cs typeface="+mj-cs"/>
              </a:rPr>
              <a:t>False or Misleading Information</a:t>
            </a:r>
            <a:endParaRPr lang="en-US" dirty="0">
              <a:solidFill>
                <a:srgbClr val="FF0000"/>
              </a:solidFill>
              <a:cs typeface="+mj-cs"/>
            </a:endParaRPr>
          </a:p>
        </p:txBody>
      </p:sp>
      <p:sp>
        <p:nvSpPr>
          <p:cNvPr id="38915" name="Content Placeholder 2"/>
          <p:cNvSpPr>
            <a:spLocks noGrp="1"/>
          </p:cNvSpPr>
          <p:nvPr>
            <p:ph sz="quarter" idx="1"/>
          </p:nvPr>
        </p:nvSpPr>
        <p:spPr>
          <a:xfrm>
            <a:off x="301625" y="1527174"/>
            <a:ext cx="8504238" cy="4949825"/>
          </a:xfrm>
        </p:spPr>
        <p:txBody>
          <a:bodyPr/>
          <a:lstStyle/>
          <a:p>
            <a:r>
              <a:rPr lang="en-US" dirty="0" smtClean="0">
                <a:ea typeface="ＭＳ Ｐゴシック" pitchFamily="34" charset="-128"/>
              </a:rPr>
              <a:t>What if you unknowingly receive false or misleading information from the applicant and you use it as a reason for non-selection?</a:t>
            </a:r>
          </a:p>
          <a:p>
            <a:pPr lvl="1"/>
            <a:r>
              <a:rPr lang="en-US" sz="2600" i="1" dirty="0" smtClean="0">
                <a:solidFill>
                  <a:srgbClr val="000000"/>
                </a:solidFill>
                <a:ea typeface="ＭＳ Ｐゴシック" pitchFamily="34" charset="-128"/>
              </a:rPr>
              <a:t>Entirely permissible. You still must be consistent in what weight you give certain facts.</a:t>
            </a:r>
          </a:p>
          <a:p>
            <a:pPr lvl="1"/>
            <a:r>
              <a:rPr lang="en-US" sz="2600" i="1" dirty="0" smtClean="0">
                <a:solidFill>
                  <a:srgbClr val="000000"/>
                </a:solidFill>
                <a:ea typeface="ＭＳ Ｐゴシック" pitchFamily="34" charset="-128"/>
              </a:rPr>
              <a:t>Important to document reference information</a:t>
            </a:r>
          </a:p>
          <a:p>
            <a:endParaRPr lang="en-US" sz="1600" dirty="0" smtClean="0">
              <a:ea typeface="ＭＳ Ｐゴシック" pitchFamily="34" charset="-128"/>
            </a:endParaRPr>
          </a:p>
          <a:p>
            <a:r>
              <a:rPr lang="en-US" dirty="0" smtClean="0">
                <a:ea typeface="ＭＳ Ｐゴシック" pitchFamily="34" charset="-128"/>
              </a:rPr>
              <a:t>What if – after you hired the applicant – you </a:t>
            </a:r>
            <a:r>
              <a:rPr lang="en-US" dirty="0" smtClean="0">
                <a:solidFill>
                  <a:srgbClr val="000000"/>
                </a:solidFill>
                <a:ea typeface="ＭＳ Ｐゴシック" pitchFamily="34" charset="-128"/>
              </a:rPr>
              <a:t>discover he provided you false/misleading info?</a:t>
            </a:r>
          </a:p>
          <a:p>
            <a:pPr lvl="1"/>
            <a:r>
              <a:rPr lang="en-US" sz="2600" i="1" dirty="0" smtClean="0">
                <a:solidFill>
                  <a:srgbClr val="000000"/>
                </a:solidFill>
                <a:ea typeface="ＭＳ Ｐゴシック" pitchFamily="34" charset="-128"/>
              </a:rPr>
              <a:t>You can terminate the employee. Just be consistent.</a:t>
            </a:r>
          </a:p>
          <a:p>
            <a:pPr lvl="1"/>
            <a:r>
              <a:rPr lang="en-US" sz="2600" i="1" dirty="0" smtClean="0">
                <a:solidFill>
                  <a:srgbClr val="000000"/>
                </a:solidFill>
                <a:ea typeface="ＭＳ Ｐゴシック" pitchFamily="34" charset="-128"/>
              </a:rPr>
              <a:t>Warning on application.</a:t>
            </a:r>
          </a:p>
          <a:p>
            <a:endParaRPr lang="en-US" dirty="0" smtClean="0">
              <a:ea typeface="ＭＳ Ｐゴシック" pitchFamily="34" charset="-128"/>
            </a:endParaRPr>
          </a:p>
          <a:p>
            <a:r>
              <a:rPr lang="en-US" dirty="0" smtClean="0">
                <a:ea typeface="ＭＳ Ｐゴシック" pitchFamily="34" charset="-12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anim calcmode="lin" valueType="num">
                                      <p:cBhvr additive="base">
                                        <p:cTn id="7" dur="5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8915">
                                            <p:txEl>
                                              <p:pRg st="2" end="2"/>
                                            </p:txEl>
                                          </p:spTgt>
                                        </p:tgtEl>
                                        <p:attrNameLst>
                                          <p:attrName>style.visibility</p:attrName>
                                        </p:attrNameLst>
                                      </p:cBhvr>
                                      <p:to>
                                        <p:strVal val="visible"/>
                                      </p:to>
                                    </p:set>
                                    <p:anim calcmode="lin" valueType="num">
                                      <p:cBhvr additive="base">
                                        <p:cTn id="13" dur="500" fill="hold"/>
                                        <p:tgtEl>
                                          <p:spTgt spid="3891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8915">
                                            <p:txEl>
                                              <p:pRg st="4" end="4"/>
                                            </p:txEl>
                                          </p:spTgt>
                                        </p:tgtEl>
                                        <p:attrNameLst>
                                          <p:attrName>style.visibility</p:attrName>
                                        </p:attrNameLst>
                                      </p:cBhvr>
                                      <p:to>
                                        <p:strVal val="visible"/>
                                      </p:to>
                                    </p:set>
                                    <p:anim calcmode="lin" valueType="num">
                                      <p:cBhvr additive="base">
                                        <p:cTn id="19" dur="500" fill="hold"/>
                                        <p:tgtEl>
                                          <p:spTgt spid="3891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9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8915">
                                            <p:txEl>
                                              <p:pRg st="5" end="5"/>
                                            </p:txEl>
                                          </p:spTgt>
                                        </p:tgtEl>
                                        <p:attrNameLst>
                                          <p:attrName>style.visibility</p:attrName>
                                        </p:attrNameLst>
                                      </p:cBhvr>
                                      <p:to>
                                        <p:strVal val="visible"/>
                                      </p:to>
                                    </p:set>
                                    <p:anim calcmode="lin" valueType="num">
                                      <p:cBhvr additive="base">
                                        <p:cTn id="25" dur="500" fill="hold"/>
                                        <p:tgtEl>
                                          <p:spTgt spid="3891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9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8915">
                                            <p:txEl>
                                              <p:pRg st="6" end="6"/>
                                            </p:txEl>
                                          </p:spTgt>
                                        </p:tgtEl>
                                        <p:attrNameLst>
                                          <p:attrName>style.visibility</p:attrName>
                                        </p:attrNameLst>
                                      </p:cBhvr>
                                      <p:to>
                                        <p:strVal val="visible"/>
                                      </p:to>
                                    </p:set>
                                    <p:anim calcmode="lin" valueType="num">
                                      <p:cBhvr additive="base">
                                        <p:cTn id="31" dur="500" fill="hold"/>
                                        <p:tgtEl>
                                          <p:spTgt spid="3891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89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4800" y="228600"/>
            <a:ext cx="8534400" cy="762000"/>
          </a:xfrm>
        </p:spPr>
        <p:txBody>
          <a:bodyPr/>
          <a:lstStyle/>
          <a:p>
            <a:pPr eaLnBrk="1" hangingPunct="1"/>
            <a:r>
              <a:rPr lang="en-US" sz="4000" smtClean="0">
                <a:solidFill>
                  <a:srgbClr val="FF0000"/>
                </a:solidFill>
                <a:ea typeface="ＭＳ Ｐゴシック" pitchFamily="34" charset="-128"/>
              </a:rPr>
              <a:t>Employers Should Be Curious</a:t>
            </a:r>
          </a:p>
        </p:txBody>
      </p:sp>
      <p:sp>
        <p:nvSpPr>
          <p:cNvPr id="44035" name="Rectangle 3"/>
          <p:cNvSpPr>
            <a:spLocks noGrp="1" noChangeArrowheads="1"/>
          </p:cNvSpPr>
          <p:nvPr>
            <p:ph sz="quarter" idx="1"/>
          </p:nvPr>
        </p:nvSpPr>
        <p:spPr>
          <a:xfrm>
            <a:off x="533400" y="1676400"/>
            <a:ext cx="8153400" cy="4419600"/>
          </a:xfrm>
        </p:spPr>
        <p:txBody>
          <a:bodyPr/>
          <a:lstStyle/>
          <a:p>
            <a:pPr eaLnBrk="1" hangingPunct="1">
              <a:lnSpc>
                <a:spcPct val="90000"/>
              </a:lnSpc>
            </a:pPr>
            <a:r>
              <a:rPr lang="en-US" sz="2800" dirty="0" smtClean="0">
                <a:ea typeface="ＭＳ Ｐゴシック" pitchFamily="34" charset="-128"/>
              </a:rPr>
              <a:t>You are entitled to learn as much information about a candidate as possible before offering them a position.</a:t>
            </a:r>
          </a:p>
          <a:p>
            <a:pPr marL="0" indent="0" eaLnBrk="1" hangingPunct="1">
              <a:lnSpc>
                <a:spcPct val="90000"/>
              </a:lnSpc>
              <a:buNone/>
            </a:pPr>
            <a:endParaRPr lang="en-US" sz="2800" dirty="0" smtClean="0">
              <a:ea typeface="ＭＳ Ｐゴシック" pitchFamily="34" charset="-128"/>
            </a:endParaRPr>
          </a:p>
          <a:p>
            <a:pPr eaLnBrk="1" hangingPunct="1">
              <a:lnSpc>
                <a:spcPct val="90000"/>
              </a:lnSpc>
            </a:pPr>
            <a:r>
              <a:rPr lang="en-US" sz="2800" dirty="0" smtClean="0">
                <a:ea typeface="ＭＳ Ｐゴシック" pitchFamily="34" charset="-128"/>
              </a:rPr>
              <a:t>Acknowledgments and permission</a:t>
            </a:r>
          </a:p>
          <a:p>
            <a:pPr lvl="1" eaLnBrk="1" hangingPunct="1">
              <a:lnSpc>
                <a:spcPct val="90000"/>
              </a:lnSpc>
            </a:pPr>
            <a:r>
              <a:rPr lang="en-US" sz="2800" i="1" dirty="0" smtClean="0">
                <a:solidFill>
                  <a:srgbClr val="000000"/>
                </a:solidFill>
                <a:ea typeface="ＭＳ Ｐゴシック" pitchFamily="34" charset="-128"/>
              </a:rPr>
              <a:t>Truth and accuracy of information</a:t>
            </a:r>
          </a:p>
          <a:p>
            <a:pPr lvl="1" eaLnBrk="1" hangingPunct="1">
              <a:lnSpc>
                <a:spcPct val="90000"/>
              </a:lnSpc>
            </a:pPr>
            <a:r>
              <a:rPr lang="en-US" sz="2800" i="1" dirty="0" smtClean="0">
                <a:solidFill>
                  <a:srgbClr val="000000"/>
                </a:solidFill>
                <a:ea typeface="ＭＳ Ｐゴシック" pitchFamily="34" charset="-128"/>
              </a:rPr>
              <a:t>Background checks</a:t>
            </a:r>
          </a:p>
          <a:p>
            <a:pPr lvl="1" eaLnBrk="1" hangingPunct="1">
              <a:lnSpc>
                <a:spcPct val="90000"/>
              </a:lnSpc>
            </a:pPr>
            <a:r>
              <a:rPr lang="en-US" sz="2800" i="1" dirty="0" smtClean="0">
                <a:solidFill>
                  <a:srgbClr val="000000"/>
                </a:solidFill>
                <a:ea typeface="ＭＳ Ｐゴシック" pitchFamily="34" charset="-128"/>
              </a:rPr>
              <a:t>Military or school records check</a:t>
            </a:r>
          </a:p>
        </p:txBody>
      </p:sp>
      <p:pic>
        <p:nvPicPr>
          <p:cNvPr id="44036" name="Picture 3" descr="C:\Users\wgay\AppData\Local\Microsoft\Windows\Temporary Internet Files\Content.IE5\OYJOLBUR\MC900442072[1].wmf"/>
          <p:cNvPicPr>
            <a:picLocks noChangeAspect="1" noChangeArrowheads="1"/>
          </p:cNvPicPr>
          <p:nvPr/>
        </p:nvPicPr>
        <p:blipFill>
          <a:blip r:embed="rId3" cstate="print"/>
          <a:srcRect/>
          <a:stretch>
            <a:fillRect/>
          </a:stretch>
        </p:blipFill>
        <p:spPr bwMode="auto">
          <a:xfrm>
            <a:off x="6096000" y="3962400"/>
            <a:ext cx="2819400" cy="2012950"/>
          </a:xfrm>
          <a:prstGeom prst="rect">
            <a:avLst/>
          </a:prstGeom>
          <a:noFill/>
          <a:ln w="9525">
            <a:noFill/>
            <a:miter lim="800000"/>
            <a:headEnd/>
            <a:tailEnd/>
          </a:ln>
        </p:spPr>
      </p:pic>
    </p:spTree>
    <p:extLst>
      <p:ext uri="{BB962C8B-B14F-4D97-AF65-F5344CB8AC3E}">
        <p14:creationId xmlns:p14="http://schemas.microsoft.com/office/powerpoint/2010/main" xmlns="" val="35361026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4035">
                                            <p:txEl>
                                              <p:pRg st="2" end="2"/>
                                            </p:txEl>
                                          </p:spTgt>
                                        </p:tgtEl>
                                        <p:attrNameLst>
                                          <p:attrName>style.visibility</p:attrName>
                                        </p:attrNameLst>
                                      </p:cBhvr>
                                      <p:to>
                                        <p:strVal val="visible"/>
                                      </p:to>
                                    </p:set>
                                    <p:anim calcmode="lin" valueType="num">
                                      <p:cBhvr additive="base">
                                        <p:cTn id="7" dur="500" fill="hold"/>
                                        <p:tgtEl>
                                          <p:spTgt spid="4403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4035">
                                            <p:txEl>
                                              <p:pRg st="3" end="3"/>
                                            </p:txEl>
                                          </p:spTgt>
                                        </p:tgtEl>
                                        <p:attrNameLst>
                                          <p:attrName>style.visibility</p:attrName>
                                        </p:attrNameLst>
                                      </p:cBhvr>
                                      <p:to>
                                        <p:strVal val="visible"/>
                                      </p:to>
                                    </p:set>
                                    <p:anim calcmode="lin" valueType="num">
                                      <p:cBhvr additive="base">
                                        <p:cTn id="13" dur="500" fill="hold"/>
                                        <p:tgtEl>
                                          <p:spTgt spid="4403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035">
                                            <p:txEl>
                                              <p:pRg st="3" end="3"/>
                                            </p:txEl>
                                          </p:spTgt>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8" fill="hold" nodeType="afterEffect">
                                  <p:stCondLst>
                                    <p:cond delay="0"/>
                                  </p:stCondLst>
                                  <p:childTnLst>
                                    <p:set>
                                      <p:cBhvr>
                                        <p:cTn id="17" dur="1" fill="hold">
                                          <p:stCondLst>
                                            <p:cond delay="0"/>
                                          </p:stCondLst>
                                        </p:cTn>
                                        <p:tgtEl>
                                          <p:spTgt spid="44035">
                                            <p:txEl>
                                              <p:pRg st="4" end="4"/>
                                            </p:txEl>
                                          </p:spTgt>
                                        </p:tgtEl>
                                        <p:attrNameLst>
                                          <p:attrName>style.visibility</p:attrName>
                                        </p:attrNameLst>
                                      </p:cBhvr>
                                      <p:to>
                                        <p:strVal val="visible"/>
                                      </p:to>
                                    </p:set>
                                    <p:anim calcmode="lin" valueType="num">
                                      <p:cBhvr additive="base">
                                        <p:cTn id="18" dur="500" fill="hold"/>
                                        <p:tgtEl>
                                          <p:spTgt spid="44035">
                                            <p:txEl>
                                              <p:pRg st="4" end="4"/>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44035">
                                            <p:txEl>
                                              <p:pRg st="4" end="4"/>
                                            </p:txEl>
                                          </p:spTgt>
                                        </p:tgtEl>
                                        <p:attrNameLst>
                                          <p:attrName>ppt_y</p:attrName>
                                        </p:attrNameLst>
                                      </p:cBhvr>
                                      <p:tavLst>
                                        <p:tav tm="0">
                                          <p:val>
                                            <p:strVal val="#ppt_y"/>
                                          </p:val>
                                        </p:tav>
                                        <p:tav tm="100000">
                                          <p:val>
                                            <p:strVal val="#ppt_y"/>
                                          </p:val>
                                        </p:tav>
                                      </p:tavLst>
                                    </p:anim>
                                  </p:childTnLst>
                                </p:cTn>
                              </p:par>
                            </p:childTnLst>
                          </p:cTn>
                        </p:par>
                        <p:par>
                          <p:cTn id="20" fill="hold">
                            <p:stCondLst>
                              <p:cond delay="1000"/>
                            </p:stCondLst>
                            <p:childTnLst>
                              <p:par>
                                <p:cTn id="21" presetID="2" presetClass="entr" presetSubtype="8" fill="hold" nodeType="afterEffect">
                                  <p:stCondLst>
                                    <p:cond delay="0"/>
                                  </p:stCondLst>
                                  <p:childTnLst>
                                    <p:set>
                                      <p:cBhvr>
                                        <p:cTn id="22" dur="1" fill="hold">
                                          <p:stCondLst>
                                            <p:cond delay="0"/>
                                          </p:stCondLst>
                                        </p:cTn>
                                        <p:tgtEl>
                                          <p:spTgt spid="44035">
                                            <p:txEl>
                                              <p:pRg st="5" end="5"/>
                                            </p:txEl>
                                          </p:spTgt>
                                        </p:tgtEl>
                                        <p:attrNameLst>
                                          <p:attrName>style.visibility</p:attrName>
                                        </p:attrNameLst>
                                      </p:cBhvr>
                                      <p:to>
                                        <p:strVal val="visible"/>
                                      </p:to>
                                    </p:set>
                                    <p:anim calcmode="lin" valueType="num">
                                      <p:cBhvr additive="base">
                                        <p:cTn id="23" dur="500" fill="hold"/>
                                        <p:tgtEl>
                                          <p:spTgt spid="44035">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403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z="3600" smtClean="0">
                <a:solidFill>
                  <a:srgbClr val="FF0000"/>
                </a:solidFill>
                <a:ea typeface="ＭＳ Ｐゴシック" pitchFamily="34" charset="-128"/>
              </a:rPr>
              <a:t>A Few Tips </a:t>
            </a:r>
          </a:p>
        </p:txBody>
      </p:sp>
      <p:sp>
        <p:nvSpPr>
          <p:cNvPr id="40963" name="Content Placeholder 2"/>
          <p:cNvSpPr>
            <a:spLocks noGrp="1"/>
          </p:cNvSpPr>
          <p:nvPr>
            <p:ph sz="quarter" idx="1"/>
          </p:nvPr>
        </p:nvSpPr>
        <p:spPr>
          <a:xfrm>
            <a:off x="301625" y="1527175"/>
            <a:ext cx="8504238" cy="4572000"/>
          </a:xfrm>
        </p:spPr>
        <p:txBody>
          <a:bodyPr/>
          <a:lstStyle/>
          <a:p>
            <a:r>
              <a:rPr lang="en-US" b="1" dirty="0" smtClean="0">
                <a:ea typeface="ＭＳ Ｐゴシック" pitchFamily="34" charset="-128"/>
              </a:rPr>
              <a:t>TIP</a:t>
            </a:r>
            <a:r>
              <a:rPr lang="en-US" dirty="0" smtClean="0">
                <a:ea typeface="ＭＳ Ｐゴシック" pitchFamily="34" charset="-128"/>
              </a:rPr>
              <a:t>: written consent is required to obtain school transcripts or detailed information on an applicant</a:t>
            </a:r>
            <a:r>
              <a:rPr lang="ja-JP" altLang="en-US" dirty="0" smtClean="0">
                <a:ea typeface="ＭＳ Ｐゴシック" pitchFamily="34" charset="-128"/>
              </a:rPr>
              <a:t>’</a:t>
            </a:r>
            <a:r>
              <a:rPr lang="en-US" altLang="ja-JP" dirty="0" smtClean="0">
                <a:ea typeface="ＭＳ Ｐゴシック" pitchFamily="34" charset="-128"/>
              </a:rPr>
              <a:t>s military service record. </a:t>
            </a:r>
          </a:p>
          <a:p>
            <a:r>
              <a:rPr lang="en-US" sz="2800" b="1" dirty="0" smtClean="0">
                <a:ea typeface="ＭＳ Ｐゴシック" pitchFamily="34" charset="-128"/>
              </a:rPr>
              <a:t>TIP</a:t>
            </a:r>
            <a:r>
              <a:rPr lang="en-US" sz="2800" dirty="0" smtClean="0">
                <a:ea typeface="ＭＳ Ｐゴシック" pitchFamily="34" charset="-128"/>
              </a:rPr>
              <a:t>: Do not place a candidate who does not meet minimum qualifications into the pool of candidates who do meet qualifications. </a:t>
            </a:r>
            <a:endParaRPr lang="en-US" sz="2800" dirty="0">
              <a:ea typeface="ＭＳ Ｐゴシック" pitchFamily="34" charset="-128"/>
            </a:endParaRPr>
          </a:p>
          <a:p>
            <a:r>
              <a:rPr lang="en-US" sz="2800" b="1" dirty="0" smtClean="0">
                <a:ea typeface="ＭＳ Ｐゴシック" pitchFamily="34" charset="-128"/>
              </a:rPr>
              <a:t>TIP</a:t>
            </a:r>
            <a:r>
              <a:rPr lang="en-US" sz="2800" dirty="0" smtClean="0">
                <a:ea typeface="ＭＳ Ｐゴシック" pitchFamily="34" charset="-128"/>
              </a:rPr>
              <a:t>: Carefully review information given on application/resume.</a:t>
            </a:r>
          </a:p>
          <a:p>
            <a:pPr lvl="1"/>
            <a:r>
              <a:rPr lang="en-US" sz="2800" i="1" dirty="0" smtClean="0">
                <a:solidFill>
                  <a:srgbClr val="000000"/>
                </a:solidFill>
                <a:ea typeface="ＭＳ Ｐゴシック" pitchFamily="34" charset="-128"/>
              </a:rPr>
              <a:t>Compare</a:t>
            </a:r>
          </a:p>
          <a:p>
            <a:pPr lvl="1"/>
            <a:r>
              <a:rPr lang="en-US" sz="2800" i="1" dirty="0" smtClean="0">
                <a:solidFill>
                  <a:srgbClr val="000000"/>
                </a:solidFill>
                <a:ea typeface="ＭＳ Ｐゴシック" pitchFamily="34" charset="-128"/>
              </a:rPr>
              <a:t>Look for gaps</a:t>
            </a:r>
          </a:p>
          <a:p>
            <a:endParaRPr lang="en-US"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3">
                                            <p:txEl>
                                              <p:pRg st="4" end="4"/>
                                            </p:txEl>
                                          </p:spTgt>
                                        </p:tgtEl>
                                        <p:attrNameLst>
                                          <p:attrName>style.visibility</p:attrName>
                                        </p:attrNameLst>
                                      </p:cBhvr>
                                      <p:to>
                                        <p:strVal val="visible"/>
                                      </p:to>
                                    </p:set>
                                  </p:childTnLst>
                                </p:cTn>
                              </p:par>
                            </p:childTnLst>
                          </p:cTn>
                        </p:par>
                        <p:par>
                          <p:cTn id="19" fill="hold">
                            <p:stCondLst>
                              <p:cond delay="0"/>
                            </p:stCondLst>
                            <p:childTnLst>
                              <p:par>
                                <p:cTn id="20" presetID="2" presetClass="entr" presetSubtype="8" fill="hold" nodeType="after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 calcmode="lin" valueType="num">
                                      <p:cBhvr additive="base">
                                        <p:cTn id="22" dur="500" fill="hold"/>
                                        <p:tgtEl>
                                          <p:spTgt spid="4096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40963">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2" presetClass="entr" presetSubtype="8" fill="hold" nodeType="afterEffect">
                                  <p:stCondLst>
                                    <p:cond delay="0"/>
                                  </p:stCondLst>
                                  <p:childTnLst>
                                    <p:set>
                                      <p:cBhvr>
                                        <p:cTn id="26" dur="1" fill="hold">
                                          <p:stCondLst>
                                            <p:cond delay="0"/>
                                          </p:stCondLst>
                                        </p:cTn>
                                        <p:tgtEl>
                                          <p:spTgt spid="40963">
                                            <p:txEl>
                                              <p:pRg st="4" end="4"/>
                                            </p:txEl>
                                          </p:spTgt>
                                        </p:tgtEl>
                                        <p:attrNameLst>
                                          <p:attrName>style.visibility</p:attrName>
                                        </p:attrNameLst>
                                      </p:cBhvr>
                                      <p:to>
                                        <p:strVal val="visible"/>
                                      </p:to>
                                    </p:set>
                                    <p:anim calcmode="lin" valueType="num">
                                      <p:cBhvr additive="base">
                                        <p:cTn id="27" dur="500" fill="hold"/>
                                        <p:tgtEl>
                                          <p:spTgt spid="4096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09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z="3600" smtClean="0">
                <a:solidFill>
                  <a:srgbClr val="FF0000"/>
                </a:solidFill>
                <a:ea typeface="ＭＳ Ｐゴシック" pitchFamily="34" charset="-128"/>
              </a:rPr>
              <a:t>A Few Tips </a:t>
            </a:r>
          </a:p>
        </p:txBody>
      </p:sp>
      <p:sp>
        <p:nvSpPr>
          <p:cNvPr id="40963" name="Content Placeholder 2"/>
          <p:cNvSpPr>
            <a:spLocks noGrp="1"/>
          </p:cNvSpPr>
          <p:nvPr>
            <p:ph sz="quarter" idx="1"/>
          </p:nvPr>
        </p:nvSpPr>
        <p:spPr>
          <a:xfrm>
            <a:off x="301625" y="1527175"/>
            <a:ext cx="8504238" cy="4572000"/>
          </a:xfrm>
        </p:spPr>
        <p:txBody>
          <a:bodyPr/>
          <a:lstStyle/>
          <a:p>
            <a:pPr marL="0" indent="0" algn="ctr">
              <a:buNone/>
            </a:pPr>
            <a:endParaRPr lang="en-US" sz="3200" b="1" dirty="0" smtClean="0">
              <a:ea typeface="ＭＳ Ｐゴシック" pitchFamily="34" charset="-128"/>
            </a:endParaRPr>
          </a:p>
          <a:p>
            <a:pPr marL="0" indent="0" algn="ctr">
              <a:buNone/>
            </a:pPr>
            <a:endParaRPr lang="en-US" sz="3200" b="1" dirty="0">
              <a:ea typeface="ＭＳ Ｐゴシック" pitchFamily="34" charset="-128"/>
            </a:endParaRPr>
          </a:p>
          <a:p>
            <a:pPr marL="0" indent="0" algn="ctr">
              <a:buNone/>
            </a:pPr>
            <a:r>
              <a:rPr lang="en-US" sz="3600" b="1" dirty="0" smtClean="0">
                <a:ea typeface="ＭＳ Ｐゴシック" pitchFamily="34" charset="-128"/>
              </a:rPr>
              <a:t>TIP</a:t>
            </a:r>
            <a:r>
              <a:rPr lang="en-US" sz="3600" dirty="0" smtClean="0">
                <a:ea typeface="ＭＳ Ｐゴシック" pitchFamily="34" charset="-128"/>
              </a:rPr>
              <a:t>: Proofread your own forms! </a:t>
            </a:r>
            <a:r>
              <a:rPr lang="en-US" sz="3600" dirty="0">
                <a:ea typeface="ＭＳ Ｐゴシック" pitchFamily="34" charset="-128"/>
              </a:rPr>
              <a:t>E</a:t>
            </a:r>
            <a:r>
              <a:rPr lang="en-US" sz="3600" dirty="0" smtClean="0">
                <a:ea typeface="ＭＳ Ｐゴシック" pitchFamily="34" charset="-128"/>
              </a:rPr>
              <a:t>mployment Applications, Contracts and  Orientation Materials</a:t>
            </a:r>
            <a:endParaRPr lang="en-US" altLang="ja-JP" sz="3600" dirty="0" smtClean="0">
              <a:ea typeface="ＭＳ Ｐゴシック" pitchFamily="34" charset="-128"/>
            </a:endParaRPr>
          </a:p>
          <a:p>
            <a:pPr marL="0" indent="0">
              <a:buNone/>
            </a:pPr>
            <a:endParaRPr lang="en-US" dirty="0" smtClean="0">
              <a:ea typeface="ＭＳ Ｐゴシック" pitchFamily="34" charset="-128"/>
            </a:endParaRPr>
          </a:p>
        </p:txBody>
      </p:sp>
    </p:spTree>
    <p:extLst>
      <p:ext uri="{BB962C8B-B14F-4D97-AF65-F5344CB8AC3E}">
        <p14:creationId xmlns:p14="http://schemas.microsoft.com/office/powerpoint/2010/main" xmlns="" val="35887066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58825"/>
          </a:xfrm>
        </p:spPr>
        <p:txBody>
          <a:bodyPr/>
          <a:lstStyle/>
          <a:p>
            <a:pPr>
              <a:defRPr/>
            </a:pPr>
            <a:r>
              <a:rPr lang="en-US" sz="2800" dirty="0" smtClean="0">
                <a:solidFill>
                  <a:srgbClr val="FF0000"/>
                </a:solidFill>
                <a:cs typeface="+mj-cs"/>
              </a:rPr>
              <a:t>Hiring Decision on an Impermissible / Illegal Reason </a:t>
            </a:r>
            <a:endParaRPr lang="en-US" sz="2800" dirty="0">
              <a:solidFill>
                <a:srgbClr val="FF0000"/>
              </a:solidFill>
              <a:cs typeface="+mj-cs"/>
            </a:endParaRPr>
          </a:p>
        </p:txBody>
      </p:sp>
      <p:sp>
        <p:nvSpPr>
          <p:cNvPr id="83971" name="Content Placeholder 2"/>
          <p:cNvSpPr>
            <a:spLocks noGrp="1"/>
          </p:cNvSpPr>
          <p:nvPr>
            <p:ph sz="quarter" idx="1"/>
          </p:nvPr>
        </p:nvSpPr>
        <p:spPr>
          <a:xfrm>
            <a:off x="301625" y="1527175"/>
            <a:ext cx="8504238" cy="4572000"/>
          </a:xfrm>
        </p:spPr>
        <p:txBody>
          <a:bodyPr/>
          <a:lstStyle/>
          <a:p>
            <a:r>
              <a:rPr lang="en-US" smtClean="0">
                <a:ea typeface="ＭＳ Ｐゴシック" pitchFamily="34" charset="-128"/>
              </a:rPr>
              <a:t>Race</a:t>
            </a:r>
          </a:p>
          <a:p>
            <a:pPr lvl="1"/>
            <a:r>
              <a:rPr lang="en-US" smtClean="0">
                <a:ea typeface="ＭＳ Ｐゴシック" pitchFamily="34" charset="-128"/>
              </a:rPr>
              <a:t>Title VII and FCHR</a:t>
            </a:r>
          </a:p>
          <a:p>
            <a:pPr lvl="1"/>
            <a:r>
              <a:rPr lang="en-US" smtClean="0">
                <a:ea typeface="ＭＳ Ｐゴシック" pitchFamily="34" charset="-128"/>
              </a:rPr>
              <a:t>Pretty self-explanatory – you cannot non-select because of someone</a:t>
            </a:r>
            <a:r>
              <a:rPr lang="ja-JP" altLang="en-US" smtClean="0">
                <a:ea typeface="ＭＳ Ｐゴシック" pitchFamily="34" charset="-128"/>
              </a:rPr>
              <a:t>’</a:t>
            </a:r>
            <a:r>
              <a:rPr lang="en-US" altLang="ja-JP" smtClean="0">
                <a:ea typeface="ＭＳ Ｐゴシック" pitchFamily="34" charset="-128"/>
              </a:rPr>
              <a:t>s race</a:t>
            </a:r>
          </a:p>
          <a:p>
            <a:r>
              <a:rPr lang="en-US" smtClean="0">
                <a:ea typeface="ＭＳ Ｐゴシック" pitchFamily="34" charset="-128"/>
              </a:rPr>
              <a:t>Sex</a:t>
            </a:r>
          </a:p>
          <a:p>
            <a:pPr lvl="1"/>
            <a:r>
              <a:rPr lang="en-US" smtClean="0">
                <a:ea typeface="ＭＳ Ｐゴシック" pitchFamily="34" charset="-128"/>
              </a:rPr>
              <a:t>Title VII and FCHR</a:t>
            </a:r>
          </a:p>
          <a:p>
            <a:pPr lvl="1"/>
            <a:r>
              <a:rPr lang="en-US" smtClean="0">
                <a:ea typeface="ＭＳ Ｐゴシック" pitchFamily="34" charset="-128"/>
              </a:rPr>
              <a:t>Gender is one component</a:t>
            </a:r>
          </a:p>
          <a:p>
            <a:pPr lvl="1"/>
            <a:r>
              <a:rPr lang="en-US" smtClean="0">
                <a:ea typeface="ＭＳ Ｐゴシック" pitchFamily="34" charset="-128"/>
              </a:rPr>
              <a:t>Pregnancy – what happens if an applicant says she is pregnant – can you use that as a basis for non-selection? </a:t>
            </a:r>
          </a:p>
          <a:p>
            <a:pPr lvl="1"/>
            <a:r>
              <a:rPr lang="en-US" smtClean="0">
                <a:ea typeface="ＭＳ Ｐゴシック" pitchFamily="34" charset="-128"/>
              </a:rPr>
              <a:t>No! It</a:t>
            </a:r>
            <a:r>
              <a:rPr lang="en-US" altLang="ja-JP" smtClean="0">
                <a:ea typeface="ＭＳ Ｐゴシック" pitchFamily="34" charset="-128"/>
              </a:rPr>
              <a:t>s the same as if they were current employee. </a:t>
            </a:r>
            <a:endParaRPr lang="en-US" smtClean="0">
              <a:ea typeface="ＭＳ Ｐゴシック" pitchFamily="34" charset="-128"/>
            </a:endParaRPr>
          </a:p>
          <a:p>
            <a:pPr lvl="1"/>
            <a:endParaRPr lang="en-US" altLang="ja-JP" smtClean="0">
              <a:ea typeface="ＭＳ Ｐゴシック" pitchFamily="34" charset="-128"/>
            </a:endParaRPr>
          </a:p>
          <a:p>
            <a:pPr lvl="1"/>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subTitle" idx="1"/>
          </p:nvPr>
        </p:nvSpPr>
        <p:spPr>
          <a:xfrm>
            <a:off x="1219200" y="2819400"/>
            <a:ext cx="6477000" cy="2743200"/>
          </a:xfrm>
        </p:spPr>
        <p:txBody>
          <a:bodyPr>
            <a:normAutofit/>
          </a:bodyPr>
          <a:lstStyle/>
          <a:p>
            <a:pPr eaLnBrk="1" fontAlgn="auto" hangingPunct="1">
              <a:lnSpc>
                <a:spcPct val="80000"/>
              </a:lnSpc>
              <a:spcAft>
                <a:spcPts val="0"/>
              </a:spcAft>
              <a:buFont typeface="Wingdings 2"/>
              <a:buNone/>
              <a:defRPr/>
            </a:pPr>
            <a:r>
              <a:rPr lang="en-US" sz="2000" dirty="0" smtClean="0">
                <a:ea typeface="+mn-ea"/>
                <a:cs typeface="+mn-cs"/>
              </a:rPr>
              <a:t>Any questions, contact me at:</a:t>
            </a:r>
          </a:p>
          <a:p>
            <a:pPr eaLnBrk="1" fontAlgn="auto" hangingPunct="1">
              <a:lnSpc>
                <a:spcPct val="80000"/>
              </a:lnSpc>
              <a:spcAft>
                <a:spcPts val="0"/>
              </a:spcAft>
              <a:buFont typeface="Wingdings 2"/>
              <a:buNone/>
              <a:defRPr/>
            </a:pPr>
            <a:endParaRPr lang="en-US" sz="2000" dirty="0" smtClean="0">
              <a:ea typeface="+mn-ea"/>
              <a:cs typeface="+mn-cs"/>
            </a:endParaRPr>
          </a:p>
          <a:p>
            <a:pPr eaLnBrk="1" fontAlgn="auto" hangingPunct="1">
              <a:lnSpc>
                <a:spcPct val="80000"/>
              </a:lnSpc>
              <a:spcAft>
                <a:spcPts val="0"/>
              </a:spcAft>
              <a:buFont typeface="Wingdings 2"/>
              <a:buNone/>
              <a:defRPr/>
            </a:pPr>
            <a:r>
              <a:rPr lang="en-US" sz="2000" dirty="0" smtClean="0">
                <a:ea typeface="+mn-ea"/>
                <a:cs typeface="+mn-cs"/>
              </a:rPr>
              <a:t>906 North Monroe Street</a:t>
            </a:r>
          </a:p>
          <a:p>
            <a:pPr eaLnBrk="1" fontAlgn="auto" hangingPunct="1">
              <a:lnSpc>
                <a:spcPct val="80000"/>
              </a:lnSpc>
              <a:spcAft>
                <a:spcPts val="0"/>
              </a:spcAft>
              <a:buFont typeface="Wingdings 2"/>
              <a:buNone/>
              <a:defRPr/>
            </a:pPr>
            <a:r>
              <a:rPr lang="en-US" sz="2000" dirty="0" smtClean="0">
                <a:ea typeface="+mn-ea"/>
                <a:cs typeface="+mn-cs"/>
              </a:rPr>
              <a:t>Tallahassee, FL 32303</a:t>
            </a:r>
          </a:p>
          <a:p>
            <a:pPr eaLnBrk="1" fontAlgn="auto" hangingPunct="1">
              <a:lnSpc>
                <a:spcPct val="80000"/>
              </a:lnSpc>
              <a:spcAft>
                <a:spcPts val="0"/>
              </a:spcAft>
              <a:buFont typeface="Wingdings 2"/>
              <a:buNone/>
              <a:defRPr/>
            </a:pPr>
            <a:r>
              <a:rPr lang="en-US" sz="2000" dirty="0" smtClean="0">
                <a:ea typeface="+mn-ea"/>
                <a:cs typeface="+mn-cs"/>
              </a:rPr>
              <a:t>(850) 561-3503</a:t>
            </a:r>
          </a:p>
          <a:p>
            <a:pPr eaLnBrk="1" fontAlgn="auto" hangingPunct="1">
              <a:lnSpc>
                <a:spcPct val="80000"/>
              </a:lnSpc>
              <a:spcAft>
                <a:spcPts val="0"/>
              </a:spcAft>
              <a:buFont typeface="Wingdings 2"/>
              <a:buNone/>
              <a:defRPr/>
            </a:pPr>
            <a:r>
              <a:rPr lang="en-US" sz="2000" dirty="0" smtClean="0">
                <a:ea typeface="+mn-ea"/>
                <a:cs typeface="+mn-cs"/>
              </a:rPr>
              <a:t>dsokolow@anblaw.com</a:t>
            </a:r>
          </a:p>
          <a:p>
            <a:pPr eaLnBrk="1" fontAlgn="auto" hangingPunct="1">
              <a:lnSpc>
                <a:spcPct val="80000"/>
              </a:lnSpc>
              <a:spcAft>
                <a:spcPts val="0"/>
              </a:spcAft>
              <a:buFont typeface="Wingdings 2"/>
              <a:buNone/>
              <a:defRPr/>
            </a:pPr>
            <a:endParaRPr lang="en-US" sz="2000" dirty="0" smtClean="0">
              <a:ea typeface="+mn-ea"/>
              <a:cs typeface="+mn-cs"/>
            </a:endParaRPr>
          </a:p>
          <a:p>
            <a:pPr eaLnBrk="1" fontAlgn="auto" hangingPunct="1">
              <a:lnSpc>
                <a:spcPct val="80000"/>
              </a:lnSpc>
              <a:spcAft>
                <a:spcPts val="0"/>
              </a:spcAft>
              <a:buFont typeface="Wingdings 2"/>
              <a:buNone/>
              <a:defRPr/>
            </a:pPr>
            <a:r>
              <a:rPr lang="en-US" sz="1200" dirty="0" smtClean="0">
                <a:ea typeface="+mn-ea"/>
                <a:cs typeface="+mn-cs"/>
              </a:rPr>
              <a:t>This presentation is not intended as a substitute for independent legal advice.</a:t>
            </a:r>
          </a:p>
        </p:txBody>
      </p:sp>
      <p:sp>
        <p:nvSpPr>
          <p:cNvPr id="96259" name="Rectangle 2"/>
          <p:cNvSpPr>
            <a:spLocks noGrp="1" noChangeArrowheads="1"/>
          </p:cNvSpPr>
          <p:nvPr>
            <p:ph type="ctrTitle"/>
          </p:nvPr>
        </p:nvSpPr>
        <p:spPr>
          <a:xfrm>
            <a:off x="609600" y="457200"/>
            <a:ext cx="7772400" cy="1371600"/>
          </a:xfrm>
        </p:spPr>
        <p:txBody>
          <a:bodyPr/>
          <a:lstStyle/>
          <a:p>
            <a:pPr eaLnBrk="1" hangingPunct="1"/>
            <a:r>
              <a:rPr lang="en-US" sz="7200" smtClean="0">
                <a:ea typeface="ＭＳ Ｐゴシック" pitchFamily="34" charset="-128"/>
              </a:rPr>
              <a:t>Thank You</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4000" smtClean="0">
                <a:solidFill>
                  <a:srgbClr val="FF0000"/>
                </a:solidFill>
                <a:ea typeface="ＭＳ Ｐゴシック" pitchFamily="34" charset="-128"/>
              </a:rPr>
              <a:t>Background Checks </a:t>
            </a:r>
          </a:p>
        </p:txBody>
      </p:sp>
      <p:sp>
        <p:nvSpPr>
          <p:cNvPr id="14339" name="Content Placeholder 2"/>
          <p:cNvSpPr>
            <a:spLocks noGrp="1"/>
          </p:cNvSpPr>
          <p:nvPr>
            <p:ph sz="quarter" idx="1"/>
          </p:nvPr>
        </p:nvSpPr>
        <p:spPr>
          <a:xfrm>
            <a:off x="301625" y="1527175"/>
            <a:ext cx="8504238" cy="4572000"/>
          </a:xfrm>
        </p:spPr>
        <p:txBody>
          <a:bodyPr/>
          <a:lstStyle/>
          <a:p>
            <a:pPr>
              <a:buFont typeface="Wingdings 2" charset="0"/>
              <a:buChar char=""/>
              <a:defRPr/>
            </a:pPr>
            <a:r>
              <a:rPr lang="en-US" sz="2800" dirty="0"/>
              <a:t>O</a:t>
            </a:r>
            <a:r>
              <a:rPr lang="en-US" sz="2800" dirty="0" smtClean="0"/>
              <a:t>ver </a:t>
            </a:r>
            <a:r>
              <a:rPr lang="en-US" sz="2800" dirty="0"/>
              <a:t>90% of employers conduct </a:t>
            </a:r>
            <a:r>
              <a:rPr lang="en-US" sz="2800" dirty="0" smtClean="0"/>
              <a:t>criminal background </a:t>
            </a:r>
            <a:r>
              <a:rPr lang="en-US" sz="2800" dirty="0"/>
              <a:t>checks for some job </a:t>
            </a:r>
            <a:r>
              <a:rPr lang="en-US" sz="2800" dirty="0" smtClean="0"/>
              <a:t>applicants. </a:t>
            </a:r>
            <a:endParaRPr lang="en-US" sz="2800" dirty="0"/>
          </a:p>
          <a:p>
            <a:pPr>
              <a:buFont typeface="Wingdings 2" charset="0"/>
              <a:buChar char=""/>
              <a:defRPr/>
            </a:pPr>
            <a:r>
              <a:rPr lang="en-US" sz="2800" dirty="0"/>
              <a:t>O</a:t>
            </a:r>
            <a:r>
              <a:rPr lang="en-US" sz="2800" dirty="0" smtClean="0"/>
              <a:t>ver </a:t>
            </a:r>
            <a:r>
              <a:rPr lang="en-US" sz="2800" dirty="0"/>
              <a:t>70% of employers conduct background checks on all potential new hires. </a:t>
            </a:r>
          </a:p>
          <a:p>
            <a:pPr lvl="1">
              <a:buFont typeface="Wingdings" charset="0"/>
              <a:buChar char=""/>
              <a:defRPr/>
            </a:pPr>
            <a:r>
              <a:rPr lang="en-US" sz="2800" i="1" dirty="0" smtClean="0">
                <a:solidFill>
                  <a:schemeClr val="tx1"/>
                </a:solidFill>
              </a:rPr>
              <a:t>Identify candidates who display a history of good decision making and judgment.</a:t>
            </a:r>
          </a:p>
          <a:p>
            <a:pPr lvl="1">
              <a:buFont typeface="Wingdings" charset="0"/>
              <a:buChar char=""/>
              <a:defRPr/>
            </a:pPr>
            <a:r>
              <a:rPr lang="en-US" sz="2800" i="1" dirty="0" smtClean="0">
                <a:solidFill>
                  <a:schemeClr val="tx1"/>
                </a:solidFill>
              </a:rPr>
              <a:t>Reduce the risk of criminal behavior in the workplace. </a:t>
            </a:r>
          </a:p>
          <a:p>
            <a:pPr lvl="1">
              <a:buFont typeface="Wingdings" charset="0"/>
              <a:buChar char=""/>
              <a:defRPr/>
            </a:pPr>
            <a:r>
              <a:rPr lang="en-US" sz="2800" i="1" dirty="0" smtClean="0">
                <a:solidFill>
                  <a:schemeClr val="tx1"/>
                </a:solidFill>
              </a:rPr>
              <a:t>Avoid negligent hiring lawsuits.</a:t>
            </a:r>
          </a:p>
          <a:p>
            <a:pPr marL="0" indent="0">
              <a:buFont typeface="Wingdings 2" charset="0"/>
              <a:buNone/>
              <a:defRPr/>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 calcmode="lin" valueType="num">
                                      <p:cBhvr additive="base">
                                        <p:cTn id="7"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additive="base">
                                        <p:cTn id="13"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 calcmode="lin" valueType="num">
                                      <p:cBhvr additive="base">
                                        <p:cTn id="19"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4339">
                                            <p:txEl>
                                              <p:pRg st="4" end="4"/>
                                            </p:txEl>
                                          </p:spTgt>
                                        </p:tgtEl>
                                        <p:attrNameLst>
                                          <p:attrName>style.visibility</p:attrName>
                                        </p:attrNameLst>
                                      </p:cBhvr>
                                      <p:to>
                                        <p:strVal val="visible"/>
                                      </p:to>
                                    </p:set>
                                    <p:anim calcmode="lin" valueType="num">
                                      <p:cBhvr additive="base">
                                        <p:cTn id="25" dur="5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solidFill>
                  <a:srgbClr val="FF0000"/>
                </a:solidFill>
                <a:cs typeface="+mj-cs"/>
              </a:rPr>
              <a:t>Developments </a:t>
            </a:r>
            <a:endParaRPr lang="en-US" sz="4000" dirty="0">
              <a:solidFill>
                <a:srgbClr val="FF0000"/>
              </a:solidFill>
              <a:cs typeface="+mj-cs"/>
            </a:endParaRPr>
          </a:p>
        </p:txBody>
      </p:sp>
      <p:sp>
        <p:nvSpPr>
          <p:cNvPr id="15363" name="Content Placeholder 2"/>
          <p:cNvSpPr>
            <a:spLocks noGrp="1"/>
          </p:cNvSpPr>
          <p:nvPr>
            <p:ph sz="quarter" idx="1"/>
          </p:nvPr>
        </p:nvSpPr>
        <p:spPr>
          <a:xfrm>
            <a:off x="301625" y="1527174"/>
            <a:ext cx="8504238" cy="4797425"/>
          </a:xfrm>
        </p:spPr>
        <p:txBody>
          <a:bodyPr/>
          <a:lstStyle/>
          <a:p>
            <a:r>
              <a:rPr lang="en-US" sz="2800" dirty="0" smtClean="0">
                <a:ea typeface="ＭＳ Ｐゴシック" pitchFamily="34" charset="-128"/>
              </a:rPr>
              <a:t>Criminal background checks obtained for employment purposes are controversial.  </a:t>
            </a:r>
            <a:r>
              <a:rPr lang="en-US" sz="2800" dirty="0">
                <a:ea typeface="ＭＳ Ｐゴシック" pitchFamily="34" charset="-128"/>
              </a:rPr>
              <a:t>U</a:t>
            </a:r>
            <a:r>
              <a:rPr lang="en-US" sz="2800" dirty="0" smtClean="0">
                <a:ea typeface="ＭＳ Ｐゴシック" pitchFamily="34" charset="-128"/>
              </a:rPr>
              <a:t>nder attack from:</a:t>
            </a:r>
          </a:p>
          <a:p>
            <a:pPr lvl="1"/>
            <a:r>
              <a:rPr lang="en-US" sz="2400" i="1" dirty="0" smtClean="0">
                <a:solidFill>
                  <a:schemeClr val="tx1"/>
                </a:solidFill>
                <a:ea typeface="ＭＳ Ｐゴシック" pitchFamily="34" charset="-128"/>
              </a:rPr>
              <a:t>the U.S. Equal Employment Opportunity Commission (EEOC)</a:t>
            </a:r>
          </a:p>
          <a:p>
            <a:pPr lvl="1"/>
            <a:r>
              <a:rPr lang="en-US" sz="2400" i="1" dirty="0" smtClean="0">
                <a:solidFill>
                  <a:schemeClr val="tx1"/>
                </a:solidFill>
                <a:ea typeface="ＭＳ Ｐゴシック" pitchFamily="34" charset="-128"/>
              </a:rPr>
              <a:t>Civil rights activists</a:t>
            </a:r>
          </a:p>
          <a:p>
            <a:pPr lvl="1"/>
            <a:r>
              <a:rPr lang="en-US" sz="2400" i="1" dirty="0" smtClean="0">
                <a:solidFill>
                  <a:schemeClr val="tx1"/>
                </a:solidFill>
                <a:ea typeface="ＭＳ Ｐゴシック" pitchFamily="34" charset="-128"/>
              </a:rPr>
              <a:t>President Obama</a:t>
            </a:r>
          </a:p>
          <a:p>
            <a:pPr lvl="1">
              <a:buFont typeface="Wingdings" pitchFamily="2" charset="2"/>
              <a:buNone/>
            </a:pPr>
            <a:endParaRPr lang="en-US" sz="1100" dirty="0" smtClean="0">
              <a:ea typeface="ＭＳ Ｐゴシック" pitchFamily="34" charset="-128"/>
            </a:endParaRPr>
          </a:p>
          <a:p>
            <a:r>
              <a:rPr lang="en-US" sz="2800" dirty="0" smtClean="0">
                <a:ea typeface="ＭＳ Ｐゴシック" pitchFamily="34" charset="-128"/>
              </a:rPr>
              <a:t>2012 Enforcement Guidance from </a:t>
            </a:r>
            <a:r>
              <a:rPr lang="en-US" sz="2800" dirty="0" smtClean="0">
                <a:ea typeface="ＭＳ Ｐゴシック" pitchFamily="34" charset="-128"/>
              </a:rPr>
              <a:t>EEOC</a:t>
            </a:r>
          </a:p>
          <a:p>
            <a:pPr lvl="1"/>
            <a:r>
              <a:rPr lang="en-US" sz="2300" dirty="0" smtClean="0">
                <a:ea typeface="ＭＳ Ｐゴシック" pitchFamily="34" charset="-128"/>
                <a:hlinkClick r:id="rId3"/>
              </a:rPr>
              <a:t>http://</a:t>
            </a:r>
            <a:r>
              <a:rPr lang="en-US" sz="2300" dirty="0" smtClean="0">
                <a:ea typeface="ＭＳ Ｐゴシック" pitchFamily="34" charset="-128"/>
                <a:hlinkClick r:id="rId3"/>
              </a:rPr>
              <a:t>www.eeoc.gov/laws/guidance/arrest_conviction.cfm</a:t>
            </a:r>
            <a:endParaRPr lang="en-US" sz="2300" dirty="0" smtClean="0">
              <a:ea typeface="ＭＳ Ｐゴシック" pitchFamily="34" charset="-128"/>
            </a:endParaRPr>
          </a:p>
          <a:p>
            <a:pPr lvl="1"/>
            <a:endParaRPr lang="en-US" sz="2300"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 calcmode="lin" valueType="num">
                                      <p:cBhvr additive="base">
                                        <p:cTn id="7"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 calcmode="lin" valueType="num">
                                      <p:cBhvr additive="base">
                                        <p:cTn id="13"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5363">
                                            <p:txEl>
                                              <p:pRg st="5" end="5"/>
                                            </p:txEl>
                                          </p:spTgt>
                                        </p:tgtEl>
                                        <p:attrNameLst>
                                          <p:attrName>style.visibility</p:attrName>
                                        </p:attrNameLst>
                                      </p:cBhvr>
                                      <p:to>
                                        <p:strVal val="visible"/>
                                      </p:to>
                                    </p:set>
                                    <p:anim calcmode="lin" valueType="num">
                                      <p:cBhvr additive="base">
                                        <p:cTn id="25" dur="500" fill="hold"/>
                                        <p:tgtEl>
                                          <p:spTgt spid="1536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anim calcmode="lin" valueType="num">
                                      <p:cBhvr additive="base">
                                        <p:cTn id="31" dur="500" fill="hold"/>
                                        <p:tgtEl>
                                          <p:spTgt spid="1536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36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1625" y="228600"/>
            <a:ext cx="8613775" cy="758825"/>
          </a:xfrm>
        </p:spPr>
        <p:txBody>
          <a:bodyPr/>
          <a:lstStyle/>
          <a:p>
            <a:r>
              <a:rPr lang="en-US" dirty="0" smtClean="0">
                <a:solidFill>
                  <a:srgbClr val="FF0000"/>
                </a:solidFill>
                <a:ea typeface="ＭＳ Ｐゴシック" pitchFamily="34" charset="-128"/>
              </a:rPr>
              <a:t>More and More </a:t>
            </a:r>
            <a:r>
              <a:rPr lang="en-US" altLang="en-US" dirty="0" smtClean="0">
                <a:solidFill>
                  <a:srgbClr val="FF0000"/>
                </a:solidFill>
                <a:ea typeface="ＭＳ Ｐゴシック" pitchFamily="34" charset="-128"/>
              </a:rPr>
              <a:t>“</a:t>
            </a:r>
            <a:r>
              <a:rPr lang="en-US" dirty="0" smtClean="0">
                <a:solidFill>
                  <a:srgbClr val="FF0000"/>
                </a:solidFill>
                <a:ea typeface="ＭＳ Ｐゴシック" pitchFamily="34" charset="-128"/>
              </a:rPr>
              <a:t>background check</a:t>
            </a:r>
            <a:r>
              <a:rPr lang="en-US" altLang="en-US" dirty="0" smtClean="0">
                <a:solidFill>
                  <a:srgbClr val="FF0000"/>
                </a:solidFill>
                <a:ea typeface="ＭＳ Ｐゴシック" pitchFamily="34" charset="-128"/>
              </a:rPr>
              <a:t>”</a:t>
            </a:r>
            <a:r>
              <a:rPr lang="en-US" dirty="0" smtClean="0">
                <a:solidFill>
                  <a:srgbClr val="FF0000"/>
                </a:solidFill>
                <a:ea typeface="ＭＳ Ｐゴシック" pitchFamily="34" charset="-128"/>
              </a:rPr>
              <a:t> </a:t>
            </a:r>
            <a:r>
              <a:rPr lang="en-US" dirty="0" err="1" smtClean="0">
                <a:solidFill>
                  <a:srgbClr val="FF0000"/>
                </a:solidFill>
                <a:ea typeface="ＭＳ Ｐゴシック" pitchFamily="34" charset="-128"/>
              </a:rPr>
              <a:t>Lawsuts</a:t>
            </a:r>
            <a:endParaRPr lang="en-US" dirty="0" smtClean="0">
              <a:solidFill>
                <a:srgbClr val="FF0000"/>
              </a:solidFill>
              <a:ea typeface="ＭＳ Ｐゴシック" pitchFamily="34" charset="-128"/>
            </a:endParaRPr>
          </a:p>
        </p:txBody>
      </p:sp>
      <p:sp>
        <p:nvSpPr>
          <p:cNvPr id="16387" name="Content Placeholder 2"/>
          <p:cNvSpPr>
            <a:spLocks noGrp="1"/>
          </p:cNvSpPr>
          <p:nvPr>
            <p:ph sz="quarter" idx="1"/>
          </p:nvPr>
        </p:nvSpPr>
        <p:spPr>
          <a:xfrm>
            <a:off x="301625" y="1527175"/>
            <a:ext cx="8504238" cy="4572000"/>
          </a:xfrm>
        </p:spPr>
        <p:txBody>
          <a:bodyPr/>
          <a:lstStyle/>
          <a:p>
            <a:r>
              <a:rPr lang="en-US" sz="2600" dirty="0" smtClean="0">
                <a:ea typeface="ＭＳ Ｐゴシック" pitchFamily="34" charset="-128"/>
              </a:rPr>
              <a:t>In </a:t>
            </a:r>
            <a:r>
              <a:rPr lang="en-US" sz="2600" dirty="0" smtClean="0">
                <a:ea typeface="ＭＳ Ｐゴシック" pitchFamily="34" charset="-128"/>
              </a:rPr>
              <a:t>2012, Pepsi paid $3.13 million settlement with EEOC regarding hiring practice of applicants with arrest records </a:t>
            </a:r>
            <a:endParaRPr lang="en-US" sz="2600" dirty="0" smtClean="0">
              <a:ea typeface="ＭＳ Ｐゴシック" pitchFamily="34" charset="-128"/>
            </a:endParaRPr>
          </a:p>
          <a:p>
            <a:r>
              <a:rPr lang="en-US" sz="2600" dirty="0" smtClean="0">
                <a:ea typeface="ＭＳ Ｐゴシック" pitchFamily="34" charset="-128"/>
              </a:rPr>
              <a:t>In 2013, EEOC continued its war on background checks filing suits against</a:t>
            </a:r>
          </a:p>
          <a:p>
            <a:pPr lvl="1"/>
            <a:r>
              <a:rPr lang="en-US" sz="2100" dirty="0" smtClean="0">
                <a:ea typeface="ＭＳ Ｐゴシック" pitchFamily="34" charset="-128"/>
              </a:rPr>
              <a:t>Dollar General</a:t>
            </a:r>
          </a:p>
          <a:p>
            <a:pPr lvl="1"/>
            <a:r>
              <a:rPr lang="en-US" sz="2100" dirty="0" smtClean="0">
                <a:ea typeface="ＭＳ Ｐゴシック" pitchFamily="34" charset="-128"/>
              </a:rPr>
              <a:t>BMW</a:t>
            </a:r>
          </a:p>
          <a:p>
            <a:pPr lvl="1"/>
            <a:r>
              <a:rPr lang="en-US" sz="2100" dirty="0" smtClean="0">
                <a:ea typeface="ＭＳ Ｐゴシック" pitchFamily="34" charset="-128"/>
              </a:rPr>
              <a:t>Kaplan Higher Learning</a:t>
            </a:r>
          </a:p>
          <a:p>
            <a:pPr lvl="1"/>
            <a:r>
              <a:rPr lang="en-US" sz="2100" dirty="0" smtClean="0">
                <a:ea typeface="ＭＳ Ｐゴシック" pitchFamily="34" charset="-128"/>
              </a:rPr>
              <a:t>Freeman</a:t>
            </a:r>
            <a:endParaRPr lang="en-US" sz="2100" dirty="0" smtClean="0">
              <a:ea typeface="ＭＳ Ｐゴシック" pitchFamily="34" charset="-128"/>
            </a:endParaRPr>
          </a:p>
          <a:p>
            <a:endParaRPr lang="en-US" sz="2600" dirty="0" smtClean="0">
              <a:ea typeface="ＭＳ Ｐゴシック" pitchFamily="34" charset="-128"/>
            </a:endParaRPr>
          </a:p>
          <a:p>
            <a:pPr>
              <a:buFont typeface="Wingdings 2" pitchFamily="18" charset="2"/>
              <a:buNone/>
            </a:pPr>
            <a:endParaRPr lang="en-US" sz="1800" dirty="0" smtClean="0">
              <a:ea typeface="ＭＳ Ｐゴシック" pitchFamily="34" charset="-128"/>
            </a:endParaRPr>
          </a:p>
          <a:p>
            <a:pPr>
              <a:buFont typeface="Wingdings 2" pitchFamily="18" charset="2"/>
              <a:buNone/>
            </a:pPr>
            <a:endParaRPr lang="en-US" sz="2400" dirty="0" smtClean="0">
              <a:ea typeface="ＭＳ Ｐゴシック" pitchFamily="34" charset="-128"/>
            </a:endParaRPr>
          </a:p>
        </p:txBody>
      </p:sp>
      <p:pic>
        <p:nvPicPr>
          <p:cNvPr id="16388" name="Picture 4" descr="C:\Users\wgay\AppData\Local\Microsoft\Windows\Temporary Internet Files\Content.IE5\MMF4ALU1\MC900319516[1].wmf"/>
          <p:cNvPicPr>
            <a:picLocks noChangeAspect="1" noChangeArrowheads="1"/>
          </p:cNvPicPr>
          <p:nvPr/>
        </p:nvPicPr>
        <p:blipFill>
          <a:blip r:embed="rId3" cstate="print"/>
          <a:srcRect/>
          <a:stretch>
            <a:fillRect/>
          </a:stretch>
        </p:blipFill>
        <p:spPr bwMode="auto">
          <a:xfrm>
            <a:off x="6324600" y="4391025"/>
            <a:ext cx="2209800" cy="17922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 calcmode="lin" valueType="num">
                                      <p:cBhvr additive="base">
                                        <p:cTn id="7"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 calcmode="lin" valueType="num">
                                      <p:cBhvr additive="base">
                                        <p:cTn id="13"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8" fill="hold" nodeType="afterEffect">
                                  <p:stCondLst>
                                    <p:cond delay="0"/>
                                  </p:stCondLst>
                                  <p:childTnLst>
                                    <p:set>
                                      <p:cBhvr>
                                        <p:cTn id="17" dur="1" fill="hold">
                                          <p:stCondLst>
                                            <p:cond delay="0"/>
                                          </p:stCondLst>
                                        </p:cTn>
                                        <p:tgtEl>
                                          <p:spTgt spid="16387">
                                            <p:txEl>
                                              <p:pRg st="3" end="3"/>
                                            </p:txEl>
                                          </p:spTgt>
                                        </p:tgtEl>
                                        <p:attrNameLst>
                                          <p:attrName>style.visibility</p:attrName>
                                        </p:attrNameLst>
                                      </p:cBhvr>
                                      <p:to>
                                        <p:strVal val="visible"/>
                                      </p:to>
                                    </p:set>
                                    <p:anim calcmode="lin" valueType="num">
                                      <p:cBhvr additive="base">
                                        <p:cTn id="18"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par>
                          <p:cTn id="20" fill="hold">
                            <p:stCondLst>
                              <p:cond delay="1000"/>
                            </p:stCondLst>
                            <p:childTnLst>
                              <p:par>
                                <p:cTn id="21" presetID="2" presetClass="entr" presetSubtype="8" fill="hold" nodeType="after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anim calcmode="lin" valueType="num">
                                      <p:cBhvr additive="base">
                                        <p:cTn id="23"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2" presetClass="entr" presetSubtype="8" fill="hold" nodeType="afterEffect">
                                  <p:stCondLst>
                                    <p:cond delay="0"/>
                                  </p:stCondLst>
                                  <p:childTnLst>
                                    <p:set>
                                      <p:cBhvr>
                                        <p:cTn id="27" dur="1" fill="hold">
                                          <p:stCondLst>
                                            <p:cond delay="0"/>
                                          </p:stCondLst>
                                        </p:cTn>
                                        <p:tgtEl>
                                          <p:spTgt spid="16387">
                                            <p:txEl>
                                              <p:pRg st="5" end="5"/>
                                            </p:txEl>
                                          </p:spTgt>
                                        </p:tgtEl>
                                        <p:attrNameLst>
                                          <p:attrName>style.visibility</p:attrName>
                                        </p:attrNameLst>
                                      </p:cBhvr>
                                      <p:to>
                                        <p:strVal val="visible"/>
                                      </p:to>
                                    </p:set>
                                    <p:anim calcmode="lin" valueType="num">
                                      <p:cBhvr additive="base">
                                        <p:cTn id="28" dur="500" fill="hold"/>
                                        <p:tgtEl>
                                          <p:spTgt spid="16387">
                                            <p:txEl>
                                              <p:pRg st="5" end="5"/>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C:\Users\wgay\AppData\Local\Microsoft\Windows\Temporary Internet Files\Content.IE5\MMF4ALU1\MC900319516[1].wmf"/>
          <p:cNvPicPr>
            <a:picLocks noChangeAspect="1" noChangeArrowheads="1"/>
          </p:cNvPicPr>
          <p:nvPr/>
        </p:nvPicPr>
        <p:blipFill>
          <a:blip r:embed="rId3" cstate="print"/>
          <a:srcRect/>
          <a:stretch>
            <a:fillRect/>
          </a:stretch>
        </p:blipFill>
        <p:spPr bwMode="auto">
          <a:xfrm>
            <a:off x="6324600" y="4391025"/>
            <a:ext cx="2209800" cy="1792288"/>
          </a:xfrm>
          <a:prstGeom prst="rect">
            <a:avLst/>
          </a:prstGeom>
          <a:noFill/>
          <a:ln w="9525">
            <a:noFill/>
            <a:miter lim="800000"/>
            <a:headEnd/>
            <a:tailEnd/>
          </a:ln>
        </p:spPr>
      </p:pic>
      <p:sp>
        <p:nvSpPr>
          <p:cNvPr id="16386" name="Title 1"/>
          <p:cNvSpPr>
            <a:spLocks noGrp="1"/>
          </p:cNvSpPr>
          <p:nvPr>
            <p:ph type="title"/>
          </p:nvPr>
        </p:nvSpPr>
        <p:spPr>
          <a:xfrm>
            <a:off x="301625" y="228600"/>
            <a:ext cx="8613775" cy="758825"/>
          </a:xfrm>
        </p:spPr>
        <p:txBody>
          <a:bodyPr/>
          <a:lstStyle/>
          <a:p>
            <a:r>
              <a:rPr lang="en-US" dirty="0" smtClean="0">
                <a:solidFill>
                  <a:srgbClr val="FF0000"/>
                </a:solidFill>
                <a:ea typeface="ＭＳ Ｐゴシック" pitchFamily="34" charset="-128"/>
              </a:rPr>
              <a:t>More and More </a:t>
            </a:r>
            <a:r>
              <a:rPr lang="en-US" altLang="en-US" dirty="0" smtClean="0">
                <a:solidFill>
                  <a:srgbClr val="FF0000"/>
                </a:solidFill>
                <a:ea typeface="ＭＳ Ｐゴシック" pitchFamily="34" charset="-128"/>
              </a:rPr>
              <a:t>“</a:t>
            </a:r>
            <a:r>
              <a:rPr lang="en-US" dirty="0" smtClean="0">
                <a:solidFill>
                  <a:srgbClr val="FF0000"/>
                </a:solidFill>
                <a:ea typeface="ＭＳ Ｐゴシック" pitchFamily="34" charset="-128"/>
              </a:rPr>
              <a:t>background check</a:t>
            </a:r>
            <a:r>
              <a:rPr lang="en-US" altLang="en-US" dirty="0" smtClean="0">
                <a:solidFill>
                  <a:srgbClr val="FF0000"/>
                </a:solidFill>
                <a:ea typeface="ＭＳ Ｐゴシック" pitchFamily="34" charset="-128"/>
              </a:rPr>
              <a:t>”</a:t>
            </a:r>
            <a:r>
              <a:rPr lang="en-US" dirty="0" smtClean="0">
                <a:solidFill>
                  <a:srgbClr val="FF0000"/>
                </a:solidFill>
                <a:ea typeface="ＭＳ Ｐゴシック" pitchFamily="34" charset="-128"/>
              </a:rPr>
              <a:t> </a:t>
            </a:r>
            <a:r>
              <a:rPr lang="en-US" dirty="0" err="1" smtClean="0">
                <a:solidFill>
                  <a:srgbClr val="FF0000"/>
                </a:solidFill>
                <a:ea typeface="ＭＳ Ｐゴシック" pitchFamily="34" charset="-128"/>
              </a:rPr>
              <a:t>Lawsuts</a:t>
            </a:r>
            <a:endParaRPr lang="en-US" dirty="0" smtClean="0">
              <a:solidFill>
                <a:srgbClr val="FF0000"/>
              </a:solidFill>
              <a:ea typeface="ＭＳ Ｐゴシック" pitchFamily="34" charset="-128"/>
            </a:endParaRPr>
          </a:p>
        </p:txBody>
      </p:sp>
      <p:sp>
        <p:nvSpPr>
          <p:cNvPr id="16387" name="Content Placeholder 2"/>
          <p:cNvSpPr>
            <a:spLocks noGrp="1"/>
          </p:cNvSpPr>
          <p:nvPr>
            <p:ph sz="quarter" idx="1"/>
          </p:nvPr>
        </p:nvSpPr>
        <p:spPr>
          <a:xfrm>
            <a:off x="301625" y="1527175"/>
            <a:ext cx="8504238" cy="4572000"/>
          </a:xfrm>
        </p:spPr>
        <p:txBody>
          <a:bodyPr/>
          <a:lstStyle/>
          <a:p>
            <a:r>
              <a:rPr lang="en-US" sz="2900" dirty="0" smtClean="0">
                <a:ea typeface="ＭＳ Ｐゴシック" pitchFamily="34" charset="-128"/>
              </a:rPr>
              <a:t>In 2013, the EEOC lost two high-profile federal lawsuits</a:t>
            </a:r>
            <a:r>
              <a:rPr lang="en-US" sz="2900" i="1" baseline="30000" dirty="0" smtClean="0">
                <a:ea typeface="ＭＳ Ｐゴシック" pitchFamily="34" charset="-128"/>
              </a:rPr>
              <a:t>1</a:t>
            </a:r>
            <a:endParaRPr lang="en-US" sz="2900" dirty="0" smtClean="0">
              <a:ea typeface="ＭＳ Ｐゴシック" pitchFamily="34" charset="-128"/>
            </a:endParaRPr>
          </a:p>
          <a:p>
            <a:pPr lvl="1"/>
            <a:r>
              <a:rPr lang="en-US" sz="2400" dirty="0" smtClean="0">
                <a:solidFill>
                  <a:schemeClr val="tx1"/>
                </a:solidFill>
                <a:ea typeface="ＭＳ Ｐゴシック" pitchFamily="34" charset="-128"/>
              </a:rPr>
              <a:t> </a:t>
            </a:r>
            <a:r>
              <a:rPr lang="en-US" sz="2400" dirty="0" smtClean="0">
                <a:solidFill>
                  <a:schemeClr val="tx1"/>
                </a:solidFill>
                <a:ea typeface="ＭＳ Ｐゴシック" pitchFamily="34" charset="-128"/>
              </a:rPr>
              <a:t>It attempted to show that many employers use criminal and/or credit background checks to discriminate against applicants in violation of Title VII.</a:t>
            </a:r>
          </a:p>
          <a:p>
            <a:pPr lvl="1"/>
            <a:r>
              <a:rPr lang="en-US" sz="2400" dirty="0" smtClean="0">
                <a:solidFill>
                  <a:schemeClr val="tx1"/>
                </a:solidFill>
                <a:ea typeface="ＭＳ Ｐゴシック" pitchFamily="34" charset="-128"/>
              </a:rPr>
              <a:t>Courts </a:t>
            </a:r>
            <a:r>
              <a:rPr lang="en-US" sz="2400" dirty="0" smtClean="0">
                <a:solidFill>
                  <a:schemeClr val="tx1"/>
                </a:solidFill>
                <a:ea typeface="ＭＳ Ｐゴシック" pitchFamily="34" charset="-128"/>
              </a:rPr>
              <a:t>did not find the EEOC’s </a:t>
            </a:r>
            <a:r>
              <a:rPr lang="en-US" sz="2400" dirty="0" smtClean="0">
                <a:solidFill>
                  <a:schemeClr val="tx1"/>
                </a:solidFill>
                <a:ea typeface="ＭＳ Ｐゴシック" pitchFamily="34" charset="-128"/>
              </a:rPr>
              <a:t> statistics </a:t>
            </a:r>
            <a:r>
              <a:rPr lang="en-US" sz="2400" dirty="0" smtClean="0">
                <a:solidFill>
                  <a:schemeClr val="tx1"/>
                </a:solidFill>
                <a:ea typeface="ＭＳ Ｐゴシック" pitchFamily="34" charset="-128"/>
              </a:rPr>
              <a:t>persuasive. </a:t>
            </a:r>
            <a:endParaRPr lang="en-US" sz="2400" dirty="0" smtClean="0">
              <a:solidFill>
                <a:schemeClr val="tx1"/>
              </a:solidFill>
              <a:ea typeface="ＭＳ Ｐゴシック" pitchFamily="34" charset="-128"/>
            </a:endParaRPr>
          </a:p>
          <a:p>
            <a:r>
              <a:rPr lang="en-US" sz="2900" dirty="0" smtClean="0">
                <a:ea typeface="ＭＳ Ｐゴシック" pitchFamily="34" charset="-128"/>
              </a:rPr>
              <a:t>Nine Attorneys General challenged EEOC’s guidance and lawsuits against BMW and Dollar General</a:t>
            </a:r>
            <a:endParaRPr lang="en-US" sz="2900" dirty="0" smtClean="0">
              <a:solidFill>
                <a:schemeClr val="tx1"/>
              </a:solidFill>
              <a:ea typeface="ＭＳ Ｐゴシック" pitchFamily="34" charset="-128"/>
            </a:endParaRPr>
          </a:p>
          <a:p>
            <a:endParaRPr lang="en-US" sz="2600" dirty="0" smtClean="0">
              <a:ea typeface="ＭＳ Ｐゴシック" pitchFamily="34" charset="-128"/>
            </a:endParaRPr>
          </a:p>
          <a:p>
            <a:pPr>
              <a:buFont typeface="Wingdings 2" pitchFamily="18" charset="2"/>
              <a:buNone/>
            </a:pPr>
            <a:r>
              <a:rPr lang="en-US" sz="2400" baseline="30000" dirty="0" smtClean="0">
                <a:ea typeface="ＭＳ Ｐゴシック" pitchFamily="34" charset="-128"/>
              </a:rPr>
              <a:t>1</a:t>
            </a:r>
            <a:r>
              <a:rPr lang="en-US" sz="2400" dirty="0" smtClean="0">
                <a:ea typeface="ＭＳ Ｐゴシック" pitchFamily="34" charset="-128"/>
              </a:rPr>
              <a:t> </a:t>
            </a:r>
            <a:r>
              <a:rPr lang="en-US" sz="1800" i="1" dirty="0" smtClean="0">
                <a:ea typeface="ＭＳ Ｐゴシック" pitchFamily="34" charset="-128"/>
              </a:rPr>
              <a:t>EEOC v. Freeman; EEOC v. Kaplan Learning.</a:t>
            </a:r>
            <a:endParaRPr lang="en-US" sz="1800" dirty="0" smtClean="0">
              <a:ea typeface="ＭＳ Ｐゴシック" pitchFamily="34" charset="-128"/>
            </a:endParaRPr>
          </a:p>
          <a:p>
            <a:pPr>
              <a:buFont typeface="Wingdings 2" pitchFamily="18" charset="2"/>
              <a:buNone/>
            </a:pPr>
            <a:endParaRPr lang="en-US" sz="2400"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 calcmode="lin" valueType="num">
                                      <p:cBhvr additive="base">
                                        <p:cTn id="7"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 calcmode="lin" valueType="num">
                                      <p:cBhvr additive="base">
                                        <p:cTn id="13"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anim calcmode="lin" valueType="num">
                                      <p:cBhvr additive="base">
                                        <p:cTn id="19"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58825"/>
          </a:xfrm>
        </p:spPr>
        <p:txBody>
          <a:bodyPr/>
          <a:lstStyle/>
          <a:p>
            <a:pPr>
              <a:defRPr/>
            </a:pPr>
            <a:r>
              <a:rPr lang="en-US" dirty="0" smtClean="0">
                <a:solidFill>
                  <a:srgbClr val="FF0000"/>
                </a:solidFill>
                <a:ea typeface="ＭＳ Ｐゴシック" pitchFamily="34" charset="-128"/>
              </a:rPr>
              <a:t>More and More </a:t>
            </a:r>
            <a:r>
              <a:rPr lang="en-US" altLang="en-US" dirty="0" smtClean="0">
                <a:solidFill>
                  <a:srgbClr val="FF0000"/>
                </a:solidFill>
                <a:ea typeface="ＭＳ Ｐゴシック" pitchFamily="34" charset="-128"/>
              </a:rPr>
              <a:t>“</a:t>
            </a:r>
            <a:r>
              <a:rPr lang="en-US" dirty="0" smtClean="0">
                <a:solidFill>
                  <a:srgbClr val="FF0000"/>
                </a:solidFill>
                <a:ea typeface="ＭＳ Ｐゴシック" pitchFamily="34" charset="-128"/>
              </a:rPr>
              <a:t>background check</a:t>
            </a:r>
            <a:r>
              <a:rPr lang="en-US" altLang="en-US" dirty="0" smtClean="0">
                <a:solidFill>
                  <a:srgbClr val="FF0000"/>
                </a:solidFill>
                <a:ea typeface="ＭＳ Ｐゴシック" pitchFamily="34" charset="-128"/>
              </a:rPr>
              <a:t>”</a:t>
            </a:r>
            <a:r>
              <a:rPr lang="en-US" dirty="0" smtClean="0">
                <a:solidFill>
                  <a:srgbClr val="FF0000"/>
                </a:solidFill>
                <a:ea typeface="ＭＳ Ｐゴシック" pitchFamily="34" charset="-128"/>
              </a:rPr>
              <a:t> Lawsuits</a:t>
            </a:r>
            <a:endParaRPr lang="en-US" dirty="0"/>
          </a:p>
        </p:txBody>
      </p:sp>
      <p:sp>
        <p:nvSpPr>
          <p:cNvPr id="17411" name="Content Placeholder 2"/>
          <p:cNvSpPr>
            <a:spLocks noGrp="1"/>
          </p:cNvSpPr>
          <p:nvPr>
            <p:ph sz="quarter" idx="1"/>
          </p:nvPr>
        </p:nvSpPr>
        <p:spPr>
          <a:xfrm>
            <a:off x="301625" y="1527175"/>
            <a:ext cx="8504238" cy="4572000"/>
          </a:xfrm>
        </p:spPr>
        <p:txBody>
          <a:bodyPr/>
          <a:lstStyle/>
          <a:p>
            <a:r>
              <a:rPr lang="en-US" sz="3200" smtClean="0">
                <a:ea typeface="ＭＳ Ｐゴシック" pitchFamily="34" charset="-128"/>
              </a:rPr>
              <a:t>The EEOC will continue pursuing claims that criminal and/or credit background checks violate Title VII.  </a:t>
            </a:r>
          </a:p>
          <a:p>
            <a:endParaRPr lang="en-US" sz="3200" smtClean="0">
              <a:ea typeface="ＭＳ Ｐゴシック" pitchFamily="34" charset="-128"/>
            </a:endParaRPr>
          </a:p>
          <a:p>
            <a:r>
              <a:rPr lang="en-US" sz="3200" smtClean="0">
                <a:ea typeface="ＭＳ Ｐゴシック" pitchFamily="34" charset="-128"/>
              </a:rPr>
              <a:t>Employers should review their policies, ensure that screens are job-related, defensible, and based on business necessity.</a:t>
            </a:r>
          </a:p>
          <a:p>
            <a:endParaRPr lang="en-US" sz="2800" smtClean="0">
              <a:ea typeface="ＭＳ Ｐゴシック"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6200" y="228600"/>
            <a:ext cx="8915400" cy="758825"/>
          </a:xfrm>
        </p:spPr>
        <p:txBody>
          <a:bodyPr/>
          <a:lstStyle/>
          <a:p>
            <a:r>
              <a:rPr lang="en-US" sz="3600" smtClean="0">
                <a:solidFill>
                  <a:srgbClr val="FF0000"/>
                </a:solidFill>
                <a:ea typeface="ＭＳ Ｐゴシック" pitchFamily="34" charset="-128"/>
              </a:rPr>
              <a:t>The Free Credit Reporting Act (FCRA)</a:t>
            </a:r>
          </a:p>
        </p:txBody>
      </p:sp>
      <p:sp>
        <p:nvSpPr>
          <p:cNvPr id="18435" name="Content Placeholder 2"/>
          <p:cNvSpPr>
            <a:spLocks noGrp="1"/>
          </p:cNvSpPr>
          <p:nvPr>
            <p:ph sz="quarter" idx="1"/>
          </p:nvPr>
        </p:nvSpPr>
        <p:spPr>
          <a:xfrm>
            <a:off x="301625" y="1527175"/>
            <a:ext cx="8504238" cy="4572000"/>
          </a:xfrm>
        </p:spPr>
        <p:txBody>
          <a:bodyPr/>
          <a:lstStyle/>
          <a:p>
            <a:r>
              <a:rPr lang="en-US" sz="2800" smtClean="0">
                <a:ea typeface="ＭＳ Ｐゴシック" pitchFamily="34" charset="-128"/>
              </a:rPr>
              <a:t>The FCRA regulates the exchange of consumer information between employers that use </a:t>
            </a:r>
            <a:r>
              <a:rPr lang="en-US" sz="2800" b="1" smtClean="0">
                <a:ea typeface="ＭＳ Ｐゴシック" pitchFamily="34" charset="-128"/>
              </a:rPr>
              <a:t>consumer reporting agencies </a:t>
            </a:r>
            <a:r>
              <a:rPr lang="en-US" sz="2800" smtClean="0">
                <a:ea typeface="ＭＳ Ｐゴシック" pitchFamily="34" charset="-128"/>
              </a:rPr>
              <a:t>(CRAs) to provide screening reports with other types of information, including criminal records. </a:t>
            </a:r>
          </a:p>
          <a:p>
            <a:endParaRPr lang="en-US" sz="2800" smtClean="0">
              <a:ea typeface="ＭＳ Ｐゴシック" pitchFamily="34" charset="-128"/>
            </a:endParaRPr>
          </a:p>
          <a:p>
            <a:r>
              <a:rPr lang="en-US" sz="2800" smtClean="0">
                <a:ea typeface="ＭＳ Ｐゴシック" pitchFamily="34" charset="-128"/>
              </a:rPr>
              <a:t>Employers must comply with the FCRA when they order virtually any type of report from a CRA.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6015</TotalTime>
  <Words>1972</Words>
  <Application>Microsoft Office PowerPoint</Application>
  <PresentationFormat>On-screen Show (4:3)</PresentationFormat>
  <Paragraphs>259</Paragraphs>
  <Slides>33</Slides>
  <Notes>7</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Civic</vt:lpstr>
      <vt:lpstr>Hiring the Best: Background Checks, References, &amp; More</vt:lpstr>
      <vt:lpstr>Employers Should Be Curious</vt:lpstr>
      <vt:lpstr>Employers Should Be Curious</vt:lpstr>
      <vt:lpstr>Background Checks </vt:lpstr>
      <vt:lpstr>Developments </vt:lpstr>
      <vt:lpstr>More and More “background check” Lawsuts</vt:lpstr>
      <vt:lpstr>More and More “background check” Lawsuts</vt:lpstr>
      <vt:lpstr>More and More “background check” Lawsuits</vt:lpstr>
      <vt:lpstr>The Free Credit Reporting Act (FCRA)</vt:lpstr>
      <vt:lpstr>Compliance with the FCRA</vt:lpstr>
      <vt:lpstr>Obtaining a Report</vt:lpstr>
      <vt:lpstr>Obtaining a Report</vt:lpstr>
      <vt:lpstr>Now you’ve received the report … What next?</vt:lpstr>
      <vt:lpstr>Fair Credit Reporting Requirements</vt:lpstr>
      <vt:lpstr>Potential Liability for FCRA Non-Compliance</vt:lpstr>
      <vt:lpstr>Emergence of FCRA Class-Actions</vt:lpstr>
      <vt:lpstr>Hiring Decisions</vt:lpstr>
      <vt:lpstr>Using Background Information </vt:lpstr>
      <vt:lpstr>Q #1 – Is the information equally relevant?</vt:lpstr>
      <vt:lpstr>Q #1 – Is the information equally relevant?</vt:lpstr>
      <vt:lpstr>Q #1 – Is the information equally relevant?</vt:lpstr>
      <vt:lpstr>Q #1 – Is the information equally relevant?</vt:lpstr>
      <vt:lpstr>Q #1 – Is the information equally relevant?</vt:lpstr>
      <vt:lpstr>Q #2 – Valid reasons for the report?</vt:lpstr>
      <vt:lpstr>Q #2 – Appropriate assessments?</vt:lpstr>
      <vt:lpstr>Q #2 – Appropriate assessments?</vt:lpstr>
      <vt:lpstr>Other Types of Background Checks</vt:lpstr>
      <vt:lpstr>Reference Checks</vt:lpstr>
      <vt:lpstr>False or Misleading Information</vt:lpstr>
      <vt:lpstr>A Few Tips </vt:lpstr>
      <vt:lpstr>A Few Tips </vt:lpstr>
      <vt:lpstr>Hiring Decision on an Impermissible / Illegal Reason </vt:lpstr>
      <vt:lpstr>Thank You</vt:lpstr>
    </vt:vector>
  </TitlesOfParts>
  <Company>anblaw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Timely Documentation Prevents Employment Lawsuits Presentation by Leonard J. Dietzen, III</dc:title>
  <dc:creator>LSavage</dc:creator>
  <cp:lastModifiedBy>DSokolow</cp:lastModifiedBy>
  <cp:revision>586</cp:revision>
  <cp:lastPrinted>2013-11-04T05:02:26Z</cp:lastPrinted>
  <dcterms:created xsi:type="dcterms:W3CDTF">2005-05-10T15:09:29Z</dcterms:created>
  <dcterms:modified xsi:type="dcterms:W3CDTF">2014-01-30T17:30:39Z</dcterms:modified>
</cp:coreProperties>
</file>