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0" r:id="rId4"/>
    <p:sldId id="258" r:id="rId5"/>
    <p:sldId id="280" r:id="rId6"/>
    <p:sldId id="261" r:id="rId7"/>
    <p:sldId id="279" r:id="rId8"/>
    <p:sldId id="259" r:id="rId9"/>
    <p:sldId id="264"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3" autoAdjust="0"/>
    <p:restoredTop sz="91919" autoAdjust="0"/>
  </p:normalViewPr>
  <p:slideViewPr>
    <p:cSldViewPr>
      <p:cViewPr varScale="1">
        <p:scale>
          <a:sx n="77" d="100"/>
          <a:sy n="77" d="100"/>
        </p:scale>
        <p:origin x="-826" y="-4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7A676D7A-18B6-4FD7-BB43-450CB95EC634}" type="datetimeFigureOut">
              <a:rPr lang="en-US" smtClean="0"/>
              <a:t>7/20/2016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64082696-CE34-4DEB-AC09-B8B4EB5BD623}" type="slidenum">
              <a:rPr lang="en-US" smtClean="0"/>
              <a:t>‹#›</a:t>
            </a:fld>
            <a:endParaRPr lang="en-US"/>
          </a:p>
        </p:txBody>
      </p:sp>
    </p:spTree>
    <p:extLst>
      <p:ext uri="{BB962C8B-B14F-4D97-AF65-F5344CB8AC3E}">
        <p14:creationId xmlns:p14="http://schemas.microsoft.com/office/powerpoint/2010/main" val="80300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4</a:t>
            </a:fld>
            <a:endParaRPr lang="en-US"/>
          </a:p>
        </p:txBody>
      </p:sp>
    </p:spTree>
    <p:extLst>
      <p:ext uri="{BB962C8B-B14F-4D97-AF65-F5344CB8AC3E}">
        <p14:creationId xmlns:p14="http://schemas.microsoft.com/office/powerpoint/2010/main" val="3847014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6</a:t>
            </a:fld>
            <a:endParaRPr lang="en-US"/>
          </a:p>
        </p:txBody>
      </p:sp>
    </p:spTree>
    <p:extLst>
      <p:ext uri="{BB962C8B-B14F-4D97-AF65-F5344CB8AC3E}">
        <p14:creationId xmlns:p14="http://schemas.microsoft.com/office/powerpoint/2010/main" val="389804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7</a:t>
            </a:fld>
            <a:endParaRPr lang="en-US"/>
          </a:p>
        </p:txBody>
      </p:sp>
    </p:spTree>
    <p:extLst>
      <p:ext uri="{BB962C8B-B14F-4D97-AF65-F5344CB8AC3E}">
        <p14:creationId xmlns:p14="http://schemas.microsoft.com/office/powerpoint/2010/main" val="19743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10</a:t>
            </a:fld>
            <a:endParaRPr lang="en-US"/>
          </a:p>
        </p:txBody>
      </p:sp>
    </p:spTree>
    <p:extLst>
      <p:ext uri="{BB962C8B-B14F-4D97-AF65-F5344CB8AC3E}">
        <p14:creationId xmlns:p14="http://schemas.microsoft.com/office/powerpoint/2010/main" val="319499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11</a:t>
            </a:fld>
            <a:endParaRPr lang="en-US"/>
          </a:p>
        </p:txBody>
      </p:sp>
    </p:spTree>
    <p:extLst>
      <p:ext uri="{BB962C8B-B14F-4D97-AF65-F5344CB8AC3E}">
        <p14:creationId xmlns:p14="http://schemas.microsoft.com/office/powerpoint/2010/main" val="3036058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12</a:t>
            </a:fld>
            <a:endParaRPr lang="en-US"/>
          </a:p>
        </p:txBody>
      </p:sp>
    </p:spTree>
    <p:extLst>
      <p:ext uri="{BB962C8B-B14F-4D97-AF65-F5344CB8AC3E}">
        <p14:creationId xmlns:p14="http://schemas.microsoft.com/office/powerpoint/2010/main" val="3659005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16</a:t>
            </a:fld>
            <a:endParaRPr lang="en-US"/>
          </a:p>
        </p:txBody>
      </p:sp>
    </p:spTree>
    <p:extLst>
      <p:ext uri="{BB962C8B-B14F-4D97-AF65-F5344CB8AC3E}">
        <p14:creationId xmlns:p14="http://schemas.microsoft.com/office/powerpoint/2010/main" val="167003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82696-CE34-4DEB-AC09-B8B4EB5BD623}" type="slidenum">
              <a:rPr lang="en-US" smtClean="0"/>
              <a:t>21</a:t>
            </a:fld>
            <a:endParaRPr lang="en-US"/>
          </a:p>
        </p:txBody>
      </p:sp>
    </p:spTree>
    <p:extLst>
      <p:ext uri="{BB962C8B-B14F-4D97-AF65-F5344CB8AC3E}">
        <p14:creationId xmlns:p14="http://schemas.microsoft.com/office/powerpoint/2010/main" val="2150323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95B4898-3FAB-4DFB-A6E9-55A9BCC9ED08}" type="datetimeFigureOut">
              <a:rPr lang="en-US" smtClean="0"/>
              <a:t>7/20/2016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CF20A1A-7A3E-4872-BC3A-38AC7401733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B4898-3FAB-4DFB-A6E9-55A9BCC9ED0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B4898-3FAB-4DFB-A6E9-55A9BCC9ED0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5B4898-3FAB-4DFB-A6E9-55A9BCC9ED0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B4898-3FAB-4DFB-A6E9-55A9BCC9ED08}"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95B4898-3FAB-4DFB-A6E9-55A9BCC9ED08}"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20A1A-7A3E-4872-BC3A-38AC7401733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5B4898-3FAB-4DFB-A6E9-55A9BCC9ED08}" type="datetimeFigureOut">
              <a:rPr lang="en-US" smtClean="0"/>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B4898-3FAB-4DFB-A6E9-55A9BCC9ED08}" type="datetimeFigureOut">
              <a:rPr lang="en-US" smtClean="0"/>
              <a:t>7/20/2016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B4898-3FAB-4DFB-A6E9-55A9BCC9ED08}" type="datetimeFigureOut">
              <a:rPr lang="en-US" smtClean="0"/>
              <a:t>7/20/2016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5B4898-3FAB-4DFB-A6E9-55A9BCC9ED08}" type="datetimeFigureOut">
              <a:rPr lang="en-US" smtClean="0"/>
              <a:t>7/20/2016</a:t>
            </a:fld>
            <a:endParaRPr lang="en-US"/>
          </a:p>
        </p:txBody>
      </p:sp>
      <p:sp>
        <p:nvSpPr>
          <p:cNvPr id="7" name="Slide Number Placeholder 6"/>
          <p:cNvSpPr>
            <a:spLocks noGrp="1"/>
          </p:cNvSpPr>
          <p:nvPr>
            <p:ph type="sldNum" sz="quarter" idx="12"/>
          </p:nvPr>
        </p:nvSpPr>
        <p:spPr/>
        <p:txBody>
          <a:bodyPr/>
          <a:lstStyle/>
          <a:p>
            <a:fld id="{5CF20A1A-7A3E-4872-BC3A-38AC7401733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B4898-3FAB-4DFB-A6E9-55A9BCC9ED08}" type="datetimeFigureOut">
              <a:rPr lang="en-US" smtClean="0"/>
              <a:t>7/20/2016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CF20A1A-7A3E-4872-BC3A-38AC740173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95B4898-3FAB-4DFB-A6E9-55A9BCC9ED08}" type="datetimeFigureOut">
              <a:rPr lang="en-US" smtClean="0"/>
              <a:t>7/20/2016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CF20A1A-7A3E-4872-BC3A-38AC740173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idarian@an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Nbidarian@anb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rules.org/Gateway/reference.asp?No=Ref-0665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flrules.org/Gateway/reference.asp?No=Ref-0698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ol.gov/vets/serviceproviders/compassist.htm" TargetMode="External"/><Relationship Id="rId2" Type="http://schemas.openxmlformats.org/officeDocument/2006/relationships/hyperlink" Target="http://floridavets.org/benefits-services/employ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438400"/>
            <a:ext cx="3313355" cy="1524000"/>
          </a:xfrm>
        </p:spPr>
        <p:txBody>
          <a:bodyPr>
            <a:noAutofit/>
          </a:bodyPr>
          <a:lstStyle/>
          <a:p>
            <a:pPr algn="just"/>
            <a:r>
              <a:rPr lang="en-US" sz="2800" dirty="0" smtClean="0"/>
              <a:t>Veterans’ Preference for Public Employers</a:t>
            </a:r>
            <a:endParaRPr lang="en-US" sz="2800" dirty="0"/>
          </a:p>
        </p:txBody>
      </p:sp>
      <p:sp>
        <p:nvSpPr>
          <p:cNvPr id="3" name="Subtitle 2"/>
          <p:cNvSpPr>
            <a:spLocks noGrp="1"/>
          </p:cNvSpPr>
          <p:nvPr>
            <p:ph type="subTitle" idx="1"/>
          </p:nvPr>
        </p:nvSpPr>
        <p:spPr>
          <a:xfrm>
            <a:off x="4733365" y="3962400"/>
            <a:ext cx="3309803" cy="2133600"/>
          </a:xfrm>
        </p:spPr>
        <p:txBody>
          <a:bodyPr>
            <a:normAutofit/>
          </a:bodyPr>
          <a:lstStyle/>
          <a:p>
            <a:pPr algn="just"/>
            <a:r>
              <a:rPr lang="en-US" b="1" i="1" dirty="0" smtClean="0"/>
              <a:t>An overview of the current law and hiring requirements </a:t>
            </a:r>
          </a:p>
          <a:p>
            <a:pPr algn="ctr"/>
            <a:r>
              <a:rPr lang="en-US" sz="1400" b="1" dirty="0" smtClean="0"/>
              <a:t>July 20, 2016</a:t>
            </a:r>
          </a:p>
          <a:p>
            <a:pPr algn="ctr"/>
            <a:r>
              <a:rPr lang="en-US" sz="1400" b="1" dirty="0" smtClean="0"/>
              <a:t>Presented by: Nicolette L. Bidarian, of Allen, Norton &amp; Blue, P.A.</a:t>
            </a:r>
          </a:p>
          <a:p>
            <a:pPr algn="ctr"/>
            <a:r>
              <a:rPr lang="en-US" sz="1400" b="1" dirty="0" smtClean="0"/>
              <a:t>(813)251-1210  or </a:t>
            </a:r>
            <a:r>
              <a:rPr lang="en-US" sz="1400" b="1" dirty="0" smtClean="0">
                <a:hlinkClick r:id="rId2"/>
              </a:rPr>
              <a:t>Nbidarian@anblaw.com</a:t>
            </a:r>
            <a:endParaRPr lang="en-US" sz="1400" b="1" dirty="0" smtClean="0"/>
          </a:p>
          <a:p>
            <a:endParaRPr lang="en-US" sz="1400" b="1" dirty="0"/>
          </a:p>
        </p:txBody>
      </p:sp>
    </p:spTree>
    <p:extLst>
      <p:ext uri="{BB962C8B-B14F-4D97-AF65-F5344CB8AC3E}">
        <p14:creationId xmlns:p14="http://schemas.microsoft.com/office/powerpoint/2010/main" val="332669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Autofit/>
          </a:bodyPr>
          <a:lstStyle/>
          <a:p>
            <a:r>
              <a:rPr lang="en-US" sz="3200" dirty="0" smtClean="0"/>
              <a:t>How the preference works:</a:t>
            </a:r>
            <a:endParaRPr lang="en-US" sz="3200" dirty="0"/>
          </a:p>
        </p:txBody>
      </p:sp>
      <p:sp>
        <p:nvSpPr>
          <p:cNvPr id="3" name="Content Placeholder 2"/>
          <p:cNvSpPr>
            <a:spLocks noGrp="1"/>
          </p:cNvSpPr>
          <p:nvPr>
            <p:ph sz="quarter" idx="13"/>
          </p:nvPr>
        </p:nvSpPr>
        <p:spPr>
          <a:xfrm>
            <a:off x="609600" y="1828800"/>
            <a:ext cx="3581400" cy="4572000"/>
          </a:xfrm>
        </p:spPr>
        <p:txBody>
          <a:bodyPr>
            <a:normAutofit lnSpcReduction="10000"/>
          </a:bodyPr>
          <a:lstStyle/>
          <a:p>
            <a:pPr algn="just"/>
            <a:r>
              <a:rPr lang="en-US" sz="1600" b="1" u="sng" dirty="0" smtClean="0"/>
              <a:t>Entrance exam based positions:</a:t>
            </a:r>
            <a:endParaRPr lang="en-US" sz="1600" b="1" u="sng" dirty="0"/>
          </a:p>
          <a:p>
            <a:pPr algn="just">
              <a:buFontTx/>
              <a:buChar char="-"/>
            </a:pPr>
            <a:r>
              <a:rPr lang="en-US" sz="1600" dirty="0" smtClean="0"/>
              <a:t>15 points added to score of  disabled veterans or to spouses of the same; </a:t>
            </a:r>
          </a:p>
          <a:p>
            <a:pPr algn="just">
              <a:buFontTx/>
              <a:buChar char="-"/>
            </a:pPr>
            <a:r>
              <a:rPr lang="en-US" sz="1600" dirty="0" smtClean="0"/>
              <a:t>10 points added to score of wartime veteran, </a:t>
            </a:r>
            <a:r>
              <a:rPr lang="en-US" sz="1600" dirty="0" err="1" smtClean="0"/>
              <a:t>unremmarried</a:t>
            </a:r>
            <a:r>
              <a:rPr lang="en-US" sz="1600" dirty="0" smtClean="0"/>
              <a:t> spouse of a vet who died of service-related disability; parent or </a:t>
            </a:r>
            <a:r>
              <a:rPr lang="en-US" sz="1600" dirty="0" err="1" smtClean="0"/>
              <a:t>unremmarried</a:t>
            </a:r>
            <a:r>
              <a:rPr lang="en-US" sz="1600" dirty="0" smtClean="0"/>
              <a:t> spouse of vet who died in line of duty; </a:t>
            </a:r>
          </a:p>
          <a:p>
            <a:pPr algn="just">
              <a:buFontTx/>
              <a:buChar char="-"/>
            </a:pPr>
            <a:r>
              <a:rPr lang="en-US" sz="1600" dirty="0"/>
              <a:t> </a:t>
            </a:r>
            <a:r>
              <a:rPr lang="en-US" sz="1600" dirty="0" smtClean="0"/>
              <a:t>5 points added to earned rating of any other veteran or current reserve member.</a:t>
            </a:r>
          </a:p>
          <a:p>
            <a:pPr algn="just">
              <a:buFontTx/>
              <a:buChar char="-"/>
            </a:pPr>
            <a:r>
              <a:rPr lang="en-US" sz="1600" dirty="0" smtClean="0"/>
              <a:t>Note, any minimum qualifying score must first be met in order to qualify for augmentation of points in the hiring process</a:t>
            </a:r>
          </a:p>
          <a:p>
            <a:endParaRPr lang="en-US" dirty="0"/>
          </a:p>
        </p:txBody>
      </p:sp>
      <p:sp>
        <p:nvSpPr>
          <p:cNvPr id="4" name="Content Placeholder 3"/>
          <p:cNvSpPr>
            <a:spLocks noGrp="1"/>
          </p:cNvSpPr>
          <p:nvPr>
            <p:ph sz="quarter" idx="14"/>
          </p:nvPr>
        </p:nvSpPr>
        <p:spPr>
          <a:xfrm>
            <a:off x="4800600" y="1752600"/>
            <a:ext cx="3648456" cy="4648200"/>
          </a:xfrm>
        </p:spPr>
        <p:txBody>
          <a:bodyPr>
            <a:normAutofit/>
          </a:bodyPr>
          <a:lstStyle/>
          <a:p>
            <a:r>
              <a:rPr lang="en-US" sz="1400" b="1" u="sng" dirty="0" smtClean="0"/>
              <a:t>For all non-exam based positions, except for certain exempt positions</a:t>
            </a:r>
            <a:r>
              <a:rPr lang="en-US" sz="1400" b="1" dirty="0" smtClean="0"/>
              <a:t>:</a:t>
            </a:r>
          </a:p>
          <a:p>
            <a:pPr>
              <a:buFontTx/>
              <a:buChar char="-"/>
            </a:pPr>
            <a:r>
              <a:rPr lang="en-US" sz="1400" dirty="0" smtClean="0"/>
              <a:t>1</a:t>
            </a:r>
            <a:r>
              <a:rPr lang="en-US" sz="1400" baseline="30000" dirty="0" smtClean="0"/>
              <a:t>st</a:t>
            </a:r>
            <a:r>
              <a:rPr lang="en-US" sz="1400" dirty="0" smtClean="0"/>
              <a:t> preference in appointment, employment, and retention must be given to:  the specified honorably discharged disabled veterans, the spouses of disabled vet or persons missing in action, captured in line of duty. </a:t>
            </a:r>
            <a:endParaRPr lang="en-US" dirty="0" smtClean="0"/>
          </a:p>
          <a:p>
            <a:pPr>
              <a:buFontTx/>
              <a:buChar char="-"/>
            </a:pPr>
            <a:r>
              <a:rPr lang="en-US" sz="1400" dirty="0" smtClean="0"/>
              <a:t>2</a:t>
            </a:r>
            <a:r>
              <a:rPr lang="en-US" sz="1400" baseline="30000" dirty="0" smtClean="0"/>
              <a:t>nd</a:t>
            </a:r>
            <a:r>
              <a:rPr lang="en-US" sz="1400" dirty="0" smtClean="0"/>
              <a:t> preference in appointment given to wartime vet, </a:t>
            </a:r>
            <a:r>
              <a:rPr lang="en-US" sz="1400" dirty="0" err="1" smtClean="0"/>
              <a:t>unremmarried</a:t>
            </a:r>
            <a:r>
              <a:rPr lang="en-US" sz="1400" dirty="0" smtClean="0"/>
              <a:t> spouse of a vet who died of disability, parent or </a:t>
            </a:r>
            <a:r>
              <a:rPr lang="en-US" sz="1400" dirty="0" err="1" smtClean="0"/>
              <a:t>unremmarried</a:t>
            </a:r>
            <a:r>
              <a:rPr lang="en-US" sz="1400" dirty="0" smtClean="0"/>
              <a:t> spouse of a member who died in line of duty.</a:t>
            </a:r>
          </a:p>
          <a:p>
            <a:pPr>
              <a:buFontTx/>
              <a:buChar char="-"/>
            </a:pPr>
            <a:r>
              <a:rPr lang="en-US" sz="1400" dirty="0" smtClean="0"/>
              <a:t>ALL such persons must possess minimum qualifications  necessary discharge duties of the position.</a:t>
            </a:r>
          </a:p>
          <a:p>
            <a:pPr>
              <a:buFontTx/>
              <a:buChar char="-"/>
            </a:pPr>
            <a:endParaRPr lang="en-US" sz="1400" dirty="0" smtClean="0"/>
          </a:p>
        </p:txBody>
      </p:sp>
    </p:spTree>
    <p:extLst>
      <p:ext uri="{BB962C8B-B14F-4D97-AF65-F5344CB8AC3E}">
        <p14:creationId xmlns:p14="http://schemas.microsoft.com/office/powerpoint/2010/main" val="16606554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801136"/>
          </a:xfrm>
        </p:spPr>
        <p:txBody>
          <a:bodyPr>
            <a:normAutofit fontScale="90000"/>
          </a:bodyPr>
          <a:lstStyle/>
          <a:p>
            <a:r>
              <a:rPr lang="en-US" sz="3200" dirty="0" smtClean="0"/>
              <a:t>What about reemployment and promotions?</a:t>
            </a:r>
            <a:endParaRPr lang="en-US" sz="3200" dirty="0"/>
          </a:p>
        </p:txBody>
      </p:sp>
      <p:sp>
        <p:nvSpPr>
          <p:cNvPr id="3" name="Content Placeholder 2"/>
          <p:cNvSpPr>
            <a:spLocks noGrp="1"/>
          </p:cNvSpPr>
          <p:nvPr>
            <p:ph sz="quarter" idx="13"/>
          </p:nvPr>
        </p:nvSpPr>
        <p:spPr>
          <a:xfrm>
            <a:off x="609600" y="1524000"/>
            <a:ext cx="3852672" cy="4876800"/>
          </a:xfrm>
        </p:spPr>
        <p:txBody>
          <a:bodyPr>
            <a:normAutofit fontScale="70000" lnSpcReduction="20000"/>
          </a:bodyPr>
          <a:lstStyle/>
          <a:p>
            <a:pPr algn="just"/>
            <a:r>
              <a:rPr lang="en-US" b="1" u="sng" dirty="0" smtClean="0"/>
              <a:t>Reemployment </a:t>
            </a:r>
          </a:p>
          <a:p>
            <a:pPr algn="just">
              <a:buFont typeface="Wingdings" panose="05000000000000000000" pitchFamily="2" charset="2"/>
              <a:buChar char="v"/>
            </a:pPr>
            <a:r>
              <a:rPr lang="en-US" dirty="0" smtClean="0"/>
              <a:t>When an employee of the State or any political subdivisions, has served in the US Armed Forces is honorably discharged or separated therefrom, the employer MUST reemploy or reinstate such person to the same position he/she held prior to service or to an equivalent position…</a:t>
            </a:r>
          </a:p>
          <a:p>
            <a:pPr algn="just">
              <a:buFont typeface="Wingdings" panose="05000000000000000000" pitchFamily="2" charset="2"/>
              <a:buChar char="v"/>
            </a:pPr>
            <a:r>
              <a:rPr lang="en-US" i="1" dirty="0" smtClean="0"/>
              <a:t>PROVIDED </a:t>
            </a:r>
            <a:r>
              <a:rPr lang="en-US" dirty="0" smtClean="0"/>
              <a:t>such person returns to the position within 1 year of his/her date of separation/discharge;</a:t>
            </a:r>
            <a:endParaRPr lang="en-US" i="1" dirty="0" smtClean="0"/>
          </a:p>
          <a:p>
            <a:pPr algn="just">
              <a:buFont typeface="Wingdings" panose="05000000000000000000" pitchFamily="2" charset="2"/>
              <a:buChar char="v"/>
            </a:pPr>
            <a:r>
              <a:rPr lang="en-US" dirty="0"/>
              <a:t>T</a:t>
            </a:r>
            <a:r>
              <a:rPr lang="en-US" dirty="0" smtClean="0"/>
              <a:t>his does not apply to exempt positions.</a:t>
            </a:r>
          </a:p>
          <a:p>
            <a:pPr algn="just">
              <a:buFont typeface="Wingdings" panose="05000000000000000000" pitchFamily="2" charset="2"/>
              <a:buChar char="v"/>
            </a:pPr>
            <a:r>
              <a:rPr lang="en-US" dirty="0" smtClean="0"/>
              <a:t>Takeaway: The returning veteran must exercise the reemployment rights within one year of the original discharge</a:t>
            </a:r>
            <a:endParaRPr lang="en-US" dirty="0"/>
          </a:p>
        </p:txBody>
      </p:sp>
      <p:sp>
        <p:nvSpPr>
          <p:cNvPr id="4" name="Content Placeholder 3"/>
          <p:cNvSpPr>
            <a:spLocks noGrp="1"/>
          </p:cNvSpPr>
          <p:nvPr>
            <p:ph sz="quarter" idx="14"/>
          </p:nvPr>
        </p:nvSpPr>
        <p:spPr>
          <a:xfrm>
            <a:off x="4645152" y="1524000"/>
            <a:ext cx="3419856" cy="4876800"/>
          </a:xfrm>
        </p:spPr>
        <p:txBody>
          <a:bodyPr>
            <a:normAutofit fontScale="70000" lnSpcReduction="20000"/>
          </a:bodyPr>
          <a:lstStyle/>
          <a:p>
            <a:r>
              <a:rPr lang="en-US" b="1" u="sng" dirty="0" smtClean="0"/>
              <a:t>Promotion</a:t>
            </a:r>
          </a:p>
          <a:p>
            <a:pPr>
              <a:buFont typeface="Wingdings" panose="05000000000000000000" pitchFamily="2" charset="2"/>
              <a:buChar char="v"/>
            </a:pPr>
            <a:r>
              <a:rPr lang="en-US" dirty="0" smtClean="0"/>
              <a:t>An employee who is a veteran who was honorably discharged or separated shall also be awarded preference in promotion; and</a:t>
            </a:r>
          </a:p>
          <a:p>
            <a:pPr>
              <a:buFont typeface="Wingdings" panose="05000000000000000000" pitchFamily="2" charset="2"/>
              <a:buChar char="v"/>
            </a:pPr>
            <a:r>
              <a:rPr lang="en-US" dirty="0" smtClean="0"/>
              <a:t>Shall be promoted ahead of all others who are as well qualified or less qualified for the position. </a:t>
            </a:r>
          </a:p>
          <a:p>
            <a:pPr>
              <a:buFont typeface="Wingdings" panose="05000000000000000000" pitchFamily="2" charset="2"/>
              <a:buChar char="v"/>
            </a:pPr>
            <a:r>
              <a:rPr lang="en-US" dirty="0" smtClean="0"/>
              <a:t>When an exam is used for promotion, the veteran must be given preference points.</a:t>
            </a:r>
          </a:p>
          <a:p>
            <a:pPr>
              <a:buFont typeface="Wingdings" panose="05000000000000000000" pitchFamily="2" charset="2"/>
              <a:buChar char="v"/>
            </a:pPr>
            <a:r>
              <a:rPr lang="en-US" dirty="0" smtClean="0"/>
              <a:t>This requirement only applies to a veteran’s 1</a:t>
            </a:r>
            <a:r>
              <a:rPr lang="en-US" baseline="30000" dirty="0" smtClean="0"/>
              <a:t>st</a:t>
            </a:r>
            <a:r>
              <a:rPr lang="en-US" dirty="0" smtClean="0"/>
              <a:t> promotion after reinstatement or reemployment, without exception</a:t>
            </a:r>
            <a:endParaRPr lang="en-US" dirty="0"/>
          </a:p>
        </p:txBody>
      </p:sp>
    </p:spTree>
    <p:extLst>
      <p:ext uri="{BB962C8B-B14F-4D97-AF65-F5344CB8AC3E}">
        <p14:creationId xmlns:p14="http://schemas.microsoft.com/office/powerpoint/2010/main" val="29485912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66800" y="762000"/>
            <a:ext cx="7024744" cy="990600"/>
          </a:xfrm>
        </p:spPr>
        <p:txBody>
          <a:bodyPr>
            <a:noAutofit/>
          </a:bodyPr>
          <a:lstStyle/>
          <a:p>
            <a:r>
              <a:rPr lang="en-US" sz="2800" dirty="0" smtClean="0"/>
              <a:t>Preserving the status quo- Leaves of Absence for reserve or guard training</a:t>
            </a:r>
            <a:endParaRPr lang="en-US" sz="2800" dirty="0"/>
          </a:p>
        </p:txBody>
      </p:sp>
      <p:sp>
        <p:nvSpPr>
          <p:cNvPr id="12" name="Content Placeholder 11"/>
          <p:cNvSpPr>
            <a:spLocks noGrp="1"/>
          </p:cNvSpPr>
          <p:nvPr>
            <p:ph idx="1"/>
          </p:nvPr>
        </p:nvSpPr>
        <p:spPr>
          <a:xfrm>
            <a:off x="609600" y="1905000"/>
            <a:ext cx="7924800" cy="4495800"/>
          </a:xfrm>
        </p:spPr>
        <p:txBody>
          <a:bodyPr>
            <a:normAutofit/>
          </a:bodyPr>
          <a:lstStyle/>
          <a:p>
            <a:pPr marL="285750" indent="-285750" algn="just">
              <a:buFont typeface="Wingdings" panose="05000000000000000000" pitchFamily="2" charset="2"/>
              <a:buChar char="v"/>
            </a:pPr>
            <a:r>
              <a:rPr lang="en-US" sz="2000" dirty="0"/>
              <a:t>Public employees who are commissioned reserve officers or  reserved enlisted personnel in the US military, naval services or National Guard, are entitled to leaves of absence from their job </a:t>
            </a:r>
            <a:r>
              <a:rPr lang="en-US" sz="2000" i="1" dirty="0"/>
              <a:t>without</a:t>
            </a:r>
            <a:r>
              <a:rPr lang="en-US" sz="2000" dirty="0"/>
              <a:t> loss of vacation leave, pay, time, or efficiency rating, </a:t>
            </a:r>
            <a:r>
              <a:rPr lang="en-US" sz="2000" i="1" dirty="0"/>
              <a:t>for up to 240 working hours in any one annual </a:t>
            </a:r>
            <a:r>
              <a:rPr lang="en-US" sz="2000" i="1" dirty="0" smtClean="0"/>
              <a:t>period</a:t>
            </a:r>
            <a:r>
              <a:rPr lang="en-US" sz="2000" dirty="0" smtClean="0"/>
              <a:t>, on all days they are engaged in ordered training when assigned to active or inactive duty.</a:t>
            </a:r>
            <a:r>
              <a:rPr lang="en-US" sz="2000" i="1" dirty="0" smtClean="0"/>
              <a:t> See </a:t>
            </a:r>
            <a:r>
              <a:rPr lang="en-US" sz="2000" i="1" dirty="0"/>
              <a:t>Fla. Stat. </a:t>
            </a:r>
            <a:r>
              <a:rPr lang="en-US" sz="2000" i="1" dirty="0" smtClean="0"/>
              <a:t>§115.07</a:t>
            </a:r>
            <a:r>
              <a:rPr lang="en-US" sz="2000" i="1" dirty="0"/>
              <a:t>, et seq.</a:t>
            </a:r>
          </a:p>
          <a:p>
            <a:pPr algn="just"/>
            <a:endParaRPr lang="en-US" sz="2000" i="1" dirty="0"/>
          </a:p>
          <a:p>
            <a:pPr marL="285750" indent="-285750" algn="just">
              <a:buFont typeface="Wingdings" panose="05000000000000000000" pitchFamily="2" charset="2"/>
              <a:buChar char="v"/>
            </a:pPr>
            <a:r>
              <a:rPr lang="en-US" sz="2000" dirty="0"/>
              <a:t>Administrative </a:t>
            </a:r>
            <a:r>
              <a:rPr lang="en-US" sz="2000" dirty="0" smtClean="0"/>
              <a:t>leaves of absence for additional or longer periods of time for assignment to duty functions of a military character shall be without pay and must be granted  by the employer. Such leave is also without loss of time or efficiency rating. </a:t>
            </a:r>
            <a:r>
              <a:rPr lang="en-US" sz="2000" i="1" dirty="0" smtClean="0"/>
              <a:t>See Fla. Stat. §115.07(2)</a:t>
            </a:r>
            <a:endParaRPr lang="en-US" sz="2000" dirty="0"/>
          </a:p>
          <a:p>
            <a:endParaRPr lang="en-US" dirty="0"/>
          </a:p>
        </p:txBody>
      </p:sp>
    </p:spTree>
    <p:extLst>
      <p:ext uri="{BB962C8B-B14F-4D97-AF65-F5344CB8AC3E}">
        <p14:creationId xmlns:p14="http://schemas.microsoft.com/office/powerpoint/2010/main" val="3899071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685800"/>
            <a:ext cx="7024744" cy="1143000"/>
          </a:xfrm>
        </p:spPr>
        <p:txBody>
          <a:bodyPr>
            <a:normAutofit fontScale="90000"/>
          </a:bodyPr>
          <a:lstStyle/>
          <a:p>
            <a:r>
              <a:rPr lang="en-US" dirty="0" smtClean="0"/>
              <a:t>Leaves of Absence continued</a:t>
            </a:r>
            <a:endParaRPr lang="en-US" dirty="0"/>
          </a:p>
        </p:txBody>
      </p:sp>
      <p:sp>
        <p:nvSpPr>
          <p:cNvPr id="7" name="Content Placeholder 6"/>
          <p:cNvSpPr>
            <a:spLocks noGrp="1"/>
          </p:cNvSpPr>
          <p:nvPr>
            <p:ph idx="1"/>
          </p:nvPr>
        </p:nvSpPr>
        <p:spPr>
          <a:xfrm>
            <a:off x="1043492" y="1905000"/>
            <a:ext cx="6777317" cy="3927629"/>
          </a:xfrm>
        </p:spPr>
        <p:txBody>
          <a:bodyPr>
            <a:normAutofit fontScale="77500" lnSpcReduction="20000"/>
          </a:bodyPr>
          <a:lstStyle/>
          <a:p>
            <a:r>
              <a:rPr lang="en-US" dirty="0" smtClean="0"/>
              <a:t>Any public officer or employee who is a member of the Florida National Guard is entitled to leave of absence from his/her respective duties, without loss of pay, time, or efficiency rating on all days during which the officer is employed in active state duty. </a:t>
            </a:r>
          </a:p>
          <a:p>
            <a:pPr marL="68580" indent="0">
              <a:buNone/>
            </a:pPr>
            <a:endParaRPr lang="en-US" dirty="0" smtClean="0"/>
          </a:p>
          <a:p>
            <a:r>
              <a:rPr lang="en-US" dirty="0" smtClean="0"/>
              <a:t>The leave of absence without loss of pay may not exceed 30 days for each emergency or disaster. </a:t>
            </a:r>
          </a:p>
          <a:p>
            <a:pPr marL="68580" indent="0">
              <a:buNone/>
            </a:pPr>
            <a:endParaRPr lang="en-US" dirty="0" smtClean="0"/>
          </a:p>
          <a:p>
            <a:r>
              <a:rPr lang="en-US" dirty="0" smtClean="0"/>
              <a:t>If a member of the Florida National Guard is called for active service, no employer may discharge, reprimand, or in any other way penalize the employee because of the absence.  Fla. Stat. §250.482(1)</a:t>
            </a:r>
            <a:endParaRPr lang="en-US" dirty="0"/>
          </a:p>
        </p:txBody>
      </p:sp>
    </p:spTree>
    <p:extLst>
      <p:ext uri="{BB962C8B-B14F-4D97-AF65-F5344CB8AC3E}">
        <p14:creationId xmlns:p14="http://schemas.microsoft.com/office/powerpoint/2010/main" val="400863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990600"/>
          </a:xfrm>
        </p:spPr>
        <p:txBody>
          <a:bodyPr/>
          <a:lstStyle/>
          <a:p>
            <a:r>
              <a:rPr lang="en-US" dirty="0" smtClean="0"/>
              <a:t>More about L.O.A.s	</a:t>
            </a:r>
            <a:endParaRPr lang="en-US" dirty="0"/>
          </a:p>
        </p:txBody>
      </p:sp>
      <p:sp>
        <p:nvSpPr>
          <p:cNvPr id="3" name="Content Placeholder 2"/>
          <p:cNvSpPr>
            <a:spLocks noGrp="1"/>
          </p:cNvSpPr>
          <p:nvPr>
            <p:ph idx="1"/>
          </p:nvPr>
        </p:nvSpPr>
        <p:spPr>
          <a:xfrm>
            <a:off x="1043492" y="1676400"/>
            <a:ext cx="6777317" cy="4156229"/>
          </a:xfrm>
        </p:spPr>
        <p:txBody>
          <a:bodyPr>
            <a:normAutofit/>
          </a:bodyPr>
          <a:lstStyle/>
          <a:p>
            <a:pPr algn="just"/>
            <a:r>
              <a:rPr lang="en-US" dirty="0"/>
              <a:t>When an employee’s assigned employment duty conflicts with ordered active or inactive duty training, it is the responsibility of the employing agency of the state, county, municipal, or political subdivision to provide a substitute employee, if necessary, for the assumption of such employment duty while the employee is on assignment for the training</a:t>
            </a:r>
            <a:r>
              <a:rPr lang="en-US" dirty="0" smtClean="0"/>
              <a:t>.</a:t>
            </a:r>
          </a:p>
          <a:p>
            <a:pPr marL="68580" indent="0">
              <a:buNone/>
            </a:pPr>
            <a:endParaRPr lang="en-US" sz="1800" dirty="0"/>
          </a:p>
        </p:txBody>
      </p:sp>
      <p:pic>
        <p:nvPicPr>
          <p:cNvPr id="2050" name="Picture 2" descr="C:\Users\nbidarian\AppData\Local\Microsoft\Windows\INetCache\IE\LYP3L24M\British_Army_Soldier_Saluting_MOD_4515489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0508" y="4648200"/>
            <a:ext cx="140682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64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Active Duty Leave	</a:t>
            </a:r>
            <a:endParaRPr lang="en-US" dirty="0"/>
          </a:p>
        </p:txBody>
      </p:sp>
      <p:sp>
        <p:nvSpPr>
          <p:cNvPr id="3" name="Content Placeholder 2"/>
          <p:cNvSpPr>
            <a:spLocks noGrp="1"/>
          </p:cNvSpPr>
          <p:nvPr>
            <p:ph idx="1"/>
          </p:nvPr>
        </p:nvSpPr>
        <p:spPr>
          <a:xfrm>
            <a:off x="838200" y="1905000"/>
            <a:ext cx="7391400" cy="3927629"/>
          </a:xfrm>
        </p:spPr>
        <p:txBody>
          <a:bodyPr>
            <a:normAutofit/>
          </a:bodyPr>
          <a:lstStyle/>
          <a:p>
            <a:pPr algn="just"/>
            <a:r>
              <a:rPr lang="en-US" dirty="0" smtClean="0"/>
              <a:t>Employees can take also take leave for active military duty/service, with full pay for the first 30 days. Thereafter, the employing authority may supplement the military pay of its employees in an amount necessary to bring their total salary, inclusive of their base military pay, to the level earned at the time they were called to active military duty. </a:t>
            </a:r>
          </a:p>
          <a:p>
            <a:pPr marL="68580" indent="0">
              <a:buNone/>
            </a:pPr>
            <a:r>
              <a:rPr lang="en-US" sz="1800" i="1" dirty="0"/>
              <a:t> </a:t>
            </a:r>
            <a:r>
              <a:rPr lang="en-US" sz="1800" i="1" dirty="0" smtClean="0"/>
              <a:t>    See Fla. Stat.§115.14</a:t>
            </a:r>
            <a:endParaRPr lang="en-US" sz="1800" dirty="0" smtClean="0"/>
          </a:p>
        </p:txBody>
      </p:sp>
    </p:spTree>
    <p:extLst>
      <p:ext uri="{BB962C8B-B14F-4D97-AF65-F5344CB8AC3E}">
        <p14:creationId xmlns:p14="http://schemas.microsoft.com/office/powerpoint/2010/main" val="64847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noAutofit/>
          </a:bodyPr>
          <a:lstStyle/>
          <a:p>
            <a:r>
              <a:rPr lang="en-US" sz="2800" b="1" dirty="0" smtClean="0"/>
              <a:t>Uniform Services Employment and Reemployment Rights Act (USERRA)</a:t>
            </a: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smtClean="0"/>
              <a:t>USERRA protects veterans against discrimination in employment. 38 U.S.C. §§ 4301-4334</a:t>
            </a:r>
            <a:endParaRPr lang="en-US" dirty="0"/>
          </a:p>
          <a:p>
            <a:r>
              <a:rPr lang="en-US" dirty="0" smtClean="0"/>
              <a:t>In particular, USERRA provides rights to reservists called to active duty and job protection following completion of military training or service. </a:t>
            </a:r>
          </a:p>
          <a:p>
            <a:r>
              <a:rPr lang="en-US" dirty="0" smtClean="0"/>
              <a:t>Florida Statutes expressly incorporated and adopted the requirements of USERRA. </a:t>
            </a:r>
            <a:r>
              <a:rPr lang="en-US" i="1" dirty="0" smtClean="0"/>
              <a:t>See Fla. Stat. §115.15</a:t>
            </a:r>
            <a:endParaRPr lang="en-US" dirty="0"/>
          </a:p>
        </p:txBody>
      </p:sp>
    </p:spTree>
    <p:extLst>
      <p:ext uri="{BB962C8B-B14F-4D97-AF65-F5344CB8AC3E}">
        <p14:creationId xmlns:p14="http://schemas.microsoft.com/office/powerpoint/2010/main" val="1240358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USERRA continued….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USERRA establishes the cumulative length of time that an individual may be absent from work for military duty and retain reemployment rights to </a:t>
            </a:r>
            <a:r>
              <a:rPr lang="en-US" dirty="0" smtClean="0"/>
              <a:t>five (5) years. </a:t>
            </a:r>
          </a:p>
          <a:p>
            <a:pPr algn="just"/>
            <a:r>
              <a:rPr lang="en-US" dirty="0"/>
              <a:t>I</a:t>
            </a:r>
            <a:r>
              <a:rPr lang="en-US" dirty="0" smtClean="0"/>
              <a:t>mportant </a:t>
            </a:r>
            <a:r>
              <a:rPr lang="en-US" dirty="0"/>
              <a:t>exceptions to the five-year limit, including initial enlistments lasting more than five years, periodic National Guard and Reserve training duty, and involuntary active duty extensions and recalls, especially during a time of national emergency. USERRA clearly establishes that reemployment protection does not depend on the timing, frequency, duration, or nature of an individual's service as long as the basic eligibility criteria are met.</a:t>
            </a:r>
          </a:p>
        </p:txBody>
      </p:sp>
    </p:spTree>
    <p:extLst>
      <p:ext uri="{BB962C8B-B14F-4D97-AF65-F5344CB8AC3E}">
        <p14:creationId xmlns:p14="http://schemas.microsoft.com/office/powerpoint/2010/main" val="86121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USERRA rights: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Entitlement to reinstatement after military leave includes a few conditions:</a:t>
            </a:r>
            <a:br>
              <a:rPr lang="en-US" dirty="0"/>
            </a:br>
            <a:r>
              <a:rPr lang="en-US" dirty="0"/>
              <a:t/>
            </a:r>
            <a:br>
              <a:rPr lang="en-US" dirty="0"/>
            </a:br>
            <a:r>
              <a:rPr lang="en-US" dirty="0"/>
              <a:t>The employee gave the employer notice of the need for military leave (oral or written).</a:t>
            </a:r>
          </a:p>
          <a:p>
            <a:r>
              <a:rPr lang="en-US" dirty="0"/>
              <a:t>The period of military service did not exceed five years (Note: Some types of duty do not count against this five-year limit.)</a:t>
            </a:r>
          </a:p>
          <a:p>
            <a:r>
              <a:rPr lang="en-US" dirty="0"/>
              <a:t>The employee was released under honorable conditions.</a:t>
            </a:r>
          </a:p>
          <a:p>
            <a:r>
              <a:rPr lang="en-US" dirty="0"/>
              <a:t>The employee returned and applied for re-employment within the following time restrictions:</a:t>
            </a:r>
          </a:p>
          <a:p>
            <a:pPr lvl="1"/>
            <a:r>
              <a:rPr lang="en-US" b="1" dirty="0"/>
              <a:t>Leaves of less than 31 days</a:t>
            </a:r>
            <a:r>
              <a:rPr lang="en-US" dirty="0"/>
              <a:t>. The employee must report to work on the first regularly scheduled work period following the completion of military service; no application is required.</a:t>
            </a:r>
          </a:p>
          <a:p>
            <a:pPr lvl="1"/>
            <a:r>
              <a:rPr lang="en-US" b="1" dirty="0"/>
              <a:t>More than 31 days but less than 180 days</a:t>
            </a:r>
            <a:r>
              <a:rPr lang="en-US" dirty="0"/>
              <a:t>. The employee must apply for reinstatement within 14 days after completion of military service.</a:t>
            </a:r>
          </a:p>
          <a:p>
            <a:pPr lvl="1"/>
            <a:r>
              <a:rPr lang="en-US" b="1" dirty="0"/>
              <a:t>More than 180 days</a:t>
            </a:r>
            <a:r>
              <a:rPr lang="en-US" dirty="0"/>
              <a:t>. The employee must apply for reinstatement no more than 90 days after completion of military service.</a:t>
            </a:r>
          </a:p>
          <a:p>
            <a:pPr lvl="1"/>
            <a:r>
              <a:rPr lang="en-US" b="1" dirty="0"/>
              <a:t>Note</a:t>
            </a:r>
            <a:r>
              <a:rPr lang="en-US" dirty="0"/>
              <a:t>: Employees with disabilities have two years after their dates of return (for purposes of recuperation and convalescence) to seek re-employment.</a:t>
            </a:r>
          </a:p>
          <a:p>
            <a:pPr marL="68580" indent="0">
              <a:buNone/>
            </a:pPr>
            <a:endParaRPr lang="en-US" dirty="0"/>
          </a:p>
        </p:txBody>
      </p:sp>
    </p:spTree>
    <p:extLst>
      <p:ext uri="{BB962C8B-B14F-4D97-AF65-F5344CB8AC3E}">
        <p14:creationId xmlns:p14="http://schemas.microsoft.com/office/powerpoint/2010/main" val="3640373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And….</a:t>
            </a:r>
            <a:endParaRPr lang="en-US" dirty="0"/>
          </a:p>
        </p:txBody>
      </p:sp>
      <p:sp>
        <p:nvSpPr>
          <p:cNvPr id="3" name="Content Placeholder 2"/>
          <p:cNvSpPr>
            <a:spLocks noGrp="1"/>
          </p:cNvSpPr>
          <p:nvPr>
            <p:ph idx="1"/>
          </p:nvPr>
        </p:nvSpPr>
        <p:spPr>
          <a:xfrm>
            <a:off x="685800" y="1676400"/>
            <a:ext cx="7848600" cy="4419600"/>
          </a:xfrm>
        </p:spPr>
        <p:txBody>
          <a:bodyPr>
            <a:normAutofit fontScale="85000" lnSpcReduction="20000"/>
          </a:bodyPr>
          <a:lstStyle/>
          <a:p>
            <a:pPr algn="just"/>
            <a:r>
              <a:rPr lang="en-US" dirty="0"/>
              <a:t>When an employee returns from military service, </a:t>
            </a:r>
            <a:r>
              <a:rPr lang="en-US" dirty="0" smtClean="0"/>
              <a:t>he/ she </a:t>
            </a:r>
            <a:r>
              <a:rPr lang="en-US" dirty="0"/>
              <a:t>is entitled to return to the position the employee would have attained if he or she had not been called to serve. In other words, if the employee would have been promoted had he or she not been on military leave, the employer must reinstate the employee into this promoted position. This may require additional training to bring the employee up to speed to take on the new role</a:t>
            </a:r>
            <a:r>
              <a:rPr lang="en-US" dirty="0" smtClean="0"/>
              <a:t>.</a:t>
            </a:r>
          </a:p>
          <a:p>
            <a:pPr marL="68580" indent="0" algn="just">
              <a:buNone/>
            </a:pPr>
            <a:r>
              <a:rPr lang="en-US" dirty="0"/>
              <a:t> </a:t>
            </a:r>
            <a:endParaRPr lang="en-US" dirty="0" smtClean="0"/>
          </a:p>
          <a:p>
            <a:pPr algn="just"/>
            <a:r>
              <a:rPr lang="en-US" dirty="0" smtClean="0"/>
              <a:t>Additionally</a:t>
            </a:r>
            <a:r>
              <a:rPr lang="en-US" dirty="0"/>
              <a:t>, a reinstated employee must receive all the seniority, status, pay and benefits </a:t>
            </a:r>
            <a:r>
              <a:rPr lang="en-US" dirty="0" smtClean="0"/>
              <a:t>he/she </a:t>
            </a:r>
            <a:r>
              <a:rPr lang="en-US" dirty="0"/>
              <a:t>would have been entitled to if the employee had been actively working during his or her military service. For example, if the employee would have received pay increases had </a:t>
            </a:r>
            <a:r>
              <a:rPr lang="en-US" dirty="0" smtClean="0"/>
              <a:t>he/she </a:t>
            </a:r>
            <a:r>
              <a:rPr lang="en-US" dirty="0"/>
              <a:t>been actively working, these increases in pay must be provided to the employee upon reinstatement. </a:t>
            </a:r>
          </a:p>
        </p:txBody>
      </p:sp>
    </p:spTree>
    <p:extLst>
      <p:ext uri="{BB962C8B-B14F-4D97-AF65-F5344CB8AC3E}">
        <p14:creationId xmlns:p14="http://schemas.microsoft.com/office/powerpoint/2010/main" val="33155691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53536"/>
          </a:xfrm>
        </p:spPr>
        <p:txBody>
          <a:bodyPr>
            <a:noAutofit/>
          </a:bodyPr>
          <a:lstStyle/>
          <a:p>
            <a:pPr algn="just"/>
            <a:r>
              <a:rPr lang="en-US" sz="2800" dirty="0" smtClean="0"/>
              <a:t>Why is it important for public employers to follow veterans’ preference requirements?</a:t>
            </a:r>
            <a:endParaRPr lang="en-US" sz="2800" dirty="0"/>
          </a:p>
        </p:txBody>
      </p:sp>
      <p:sp>
        <p:nvSpPr>
          <p:cNvPr id="3" name="Content Placeholder 2"/>
          <p:cNvSpPr>
            <a:spLocks noGrp="1"/>
          </p:cNvSpPr>
          <p:nvPr>
            <p:ph idx="4294967295"/>
          </p:nvPr>
        </p:nvSpPr>
        <p:spPr>
          <a:xfrm>
            <a:off x="990600" y="1981200"/>
            <a:ext cx="6777038" cy="2971800"/>
          </a:xfrm>
        </p:spPr>
        <p:txBody>
          <a:bodyPr/>
          <a:lstStyle/>
          <a:p>
            <a:r>
              <a:rPr lang="en-US" dirty="0" smtClean="0"/>
              <a:t>Creates legal exposure for failure to abide by veterans’ preference requirements;</a:t>
            </a:r>
          </a:p>
          <a:p>
            <a:pPr marL="68580" indent="0">
              <a:buNone/>
            </a:pPr>
            <a:endParaRPr lang="en-US" dirty="0" smtClean="0"/>
          </a:p>
          <a:p>
            <a:r>
              <a:rPr lang="en-US" dirty="0" smtClean="0"/>
              <a:t>Public relations and moral issues; and</a:t>
            </a:r>
          </a:p>
          <a:p>
            <a:pPr marL="68580" indent="0">
              <a:buNone/>
            </a:pPr>
            <a:endParaRPr lang="en-US" dirty="0"/>
          </a:p>
          <a:p>
            <a:r>
              <a:rPr lang="en-US" dirty="0" smtClean="0"/>
              <a:t>Supports intent of the law, in recognizing the service of military personnel. </a:t>
            </a:r>
          </a:p>
          <a:p>
            <a:pPr marL="68580" indent="0">
              <a:buNone/>
            </a:pPr>
            <a:endParaRPr lang="en-US" dirty="0"/>
          </a:p>
          <a:p>
            <a:pPr marL="68580" indent="0">
              <a:buNone/>
            </a:pPr>
            <a:endParaRPr lang="en-US" dirty="0" smtClean="0"/>
          </a:p>
          <a:p>
            <a:endParaRPr lang="en-US" dirty="0"/>
          </a:p>
        </p:txBody>
      </p:sp>
      <p:pic>
        <p:nvPicPr>
          <p:cNvPr id="1026" name="Picture 2" descr="C:\Users\nbidarian\AppData\Local\Microsoft\Windows\INetCache\IE\XWC30PL7\militaryofficer1fla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869350"/>
            <a:ext cx="3108960" cy="1665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751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Autofit/>
          </a:bodyPr>
          <a:lstStyle/>
          <a:p>
            <a:r>
              <a:rPr lang="en-US" sz="2800" dirty="0" smtClean="0"/>
              <a:t>Consequences of failing to comply with laws related to veterans</a:t>
            </a:r>
            <a:endParaRPr lang="en-US" sz="2800" dirty="0"/>
          </a:p>
        </p:txBody>
      </p:sp>
      <p:sp>
        <p:nvSpPr>
          <p:cNvPr id="3" name="Content Placeholder 2"/>
          <p:cNvSpPr>
            <a:spLocks noGrp="1"/>
          </p:cNvSpPr>
          <p:nvPr>
            <p:ph idx="1"/>
          </p:nvPr>
        </p:nvSpPr>
        <p:spPr>
          <a:xfrm>
            <a:off x="609600" y="1981200"/>
            <a:ext cx="7696200" cy="4267200"/>
          </a:xfrm>
        </p:spPr>
        <p:txBody>
          <a:bodyPr>
            <a:normAutofit fontScale="92500" lnSpcReduction="20000"/>
          </a:bodyPr>
          <a:lstStyle/>
          <a:p>
            <a:pPr algn="just"/>
            <a:r>
              <a:rPr lang="en-US" dirty="0" smtClean="0"/>
              <a:t>The </a:t>
            </a:r>
            <a:r>
              <a:rPr lang="en-US" dirty="0" smtClean="0"/>
              <a:t>Fla. Dept. </a:t>
            </a:r>
            <a:r>
              <a:rPr lang="en-US" dirty="0" smtClean="0"/>
              <a:t>of Veterans Affairs is required to investigate any complaint filed with the Department when a person has applied to any public employer for a position which was awarded to a non-veteran and the person feels aggrieved. The Dept. will review and may issue an opinion to PERC on the merits or lack thereof in each case. </a:t>
            </a:r>
          </a:p>
          <a:p>
            <a:pPr marL="68580" indent="0" algn="just">
              <a:buNone/>
            </a:pPr>
            <a:endParaRPr lang="en-US" dirty="0" smtClean="0"/>
          </a:p>
          <a:p>
            <a:pPr algn="just"/>
            <a:r>
              <a:rPr lang="en-US" dirty="0" smtClean="0"/>
              <a:t>If PERC determines a violation occurred w/ respect to a veteran’s reemployment or reinstatement rights, the Commission must order the offending employer to comply with the statutory provisions AND may order the employer to compensate the veteran for loss of any wages along with reasonable attorney’s fees and costs. Fla. Stat. §295.14(1) </a:t>
            </a:r>
          </a:p>
          <a:p>
            <a:endParaRPr lang="en-US" dirty="0"/>
          </a:p>
        </p:txBody>
      </p:sp>
    </p:spTree>
    <p:extLst>
      <p:ext uri="{BB962C8B-B14F-4D97-AF65-F5344CB8AC3E}">
        <p14:creationId xmlns:p14="http://schemas.microsoft.com/office/powerpoint/2010/main" val="40444614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a:t>
            </a:r>
            <a:endParaRPr lang="en-US" dirty="0"/>
          </a:p>
        </p:txBody>
      </p:sp>
      <p:sp>
        <p:nvSpPr>
          <p:cNvPr id="3" name="Content Placeholder 2"/>
          <p:cNvSpPr>
            <a:spLocks noGrp="1"/>
          </p:cNvSpPr>
          <p:nvPr>
            <p:ph idx="1"/>
          </p:nvPr>
        </p:nvSpPr>
        <p:spPr>
          <a:xfrm>
            <a:off x="1043492" y="2323652"/>
            <a:ext cx="6777317" cy="4153348"/>
          </a:xfrm>
        </p:spPr>
        <p:txBody>
          <a:bodyPr>
            <a:normAutofit lnSpcReduction="10000"/>
          </a:bodyPr>
          <a:lstStyle/>
          <a:p>
            <a:r>
              <a:rPr lang="en-US" dirty="0" smtClean="0"/>
              <a:t>The Florida Legislative recently approved a bill that will add the following provision to the Florida Statute regarding veterans’ preference, effective October 1, 2016:</a:t>
            </a:r>
          </a:p>
          <a:p>
            <a:r>
              <a:rPr lang="en-US" i="1" dirty="0" smtClean="0"/>
              <a:t>[E]ach political subdivision of the state </a:t>
            </a:r>
            <a:r>
              <a:rPr lang="en-US" b="1" i="1" u="sng" dirty="0" smtClean="0"/>
              <a:t>may</a:t>
            </a:r>
            <a:r>
              <a:rPr lang="en-US" i="1" dirty="0" smtClean="0"/>
              <a:t> develop and implement a written veterans’ recruitment plan that establishes annual goals for ensuring the full use of veterans in the employer’s workforce. Each such plan must be designed to meet the established goals. </a:t>
            </a:r>
            <a:r>
              <a:rPr lang="en-US" dirty="0" smtClean="0"/>
              <a:t> </a:t>
            </a:r>
          </a:p>
          <a:p>
            <a:endParaRPr lang="en-US" dirty="0"/>
          </a:p>
        </p:txBody>
      </p:sp>
      <p:pic>
        <p:nvPicPr>
          <p:cNvPr id="4098" name="Picture 2" descr="C:\Users\nbidarian\AppData\Local\Microsoft\Windows\INetCache\IE\6OLQX0O3\AmericanEagle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609600"/>
            <a:ext cx="1736271" cy="1736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592000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722864"/>
          </a:xfrm>
        </p:spPr>
        <p:txBody>
          <a:bodyPr>
            <a:normAutofit/>
          </a:bodyPr>
          <a:lstStyle/>
          <a:p>
            <a:r>
              <a:rPr lang="en-US" dirty="0" smtClean="0"/>
              <a:t>Benefits in involving counsel</a:t>
            </a:r>
            <a:endParaRPr lang="en-US" dirty="0"/>
          </a:p>
        </p:txBody>
      </p:sp>
      <p:sp>
        <p:nvSpPr>
          <p:cNvPr id="3" name="Content Placeholder 2"/>
          <p:cNvSpPr>
            <a:spLocks noGrp="1"/>
          </p:cNvSpPr>
          <p:nvPr>
            <p:ph idx="1"/>
          </p:nvPr>
        </p:nvSpPr>
        <p:spPr>
          <a:xfrm>
            <a:off x="685800" y="1828801"/>
            <a:ext cx="7772400" cy="3886200"/>
          </a:xfrm>
        </p:spPr>
        <p:txBody>
          <a:bodyPr/>
          <a:lstStyle/>
          <a:p>
            <a:pPr algn="just"/>
            <a:r>
              <a:rPr lang="en-US" dirty="0" smtClean="0"/>
              <a:t>Counsel can provide guidance on the practical application of the laws regarding veterans’ preference in hiring, retention, promotion, and reemployment.</a:t>
            </a:r>
          </a:p>
          <a:p>
            <a:pPr algn="just"/>
            <a:r>
              <a:rPr lang="en-US" dirty="0" smtClean="0"/>
              <a:t>Counsel can assist the employer avoid being subject to a complaint as outlined above.</a:t>
            </a:r>
          </a:p>
          <a:p>
            <a:pPr algn="just"/>
            <a:r>
              <a:rPr lang="en-US" dirty="0" smtClean="0"/>
              <a:t>Contacting counsel </a:t>
            </a:r>
            <a:r>
              <a:rPr lang="en-US" i="1" dirty="0" smtClean="0"/>
              <a:t>before</a:t>
            </a:r>
            <a:r>
              <a:rPr lang="en-US" dirty="0" smtClean="0"/>
              <a:t> making a hiring decision can help prevent violations of veterans’ </a:t>
            </a:r>
            <a:r>
              <a:rPr lang="en-US" smtClean="0"/>
              <a:t>preference obligations</a:t>
            </a:r>
            <a:endParaRPr lang="en-US" dirty="0" smtClean="0"/>
          </a:p>
          <a:p>
            <a:pPr algn="just"/>
            <a:endParaRPr lang="en-US" dirty="0" smtClean="0"/>
          </a:p>
          <a:p>
            <a:endParaRPr lang="en-US" dirty="0"/>
          </a:p>
        </p:txBody>
      </p:sp>
      <p:pic>
        <p:nvPicPr>
          <p:cNvPr id="5122" name="Picture 2" descr="C:\Users\nbidarian\AppData\Local\Microsoft\Windows\INetCache\IE\A9W1EEJD\military_airplane_clip_ar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4876800"/>
            <a:ext cx="73582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465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THANK YOU!</a:t>
            </a:r>
            <a:endParaRPr lang="en-US" b="1" dirty="0"/>
          </a:p>
        </p:txBody>
      </p:sp>
      <p:sp>
        <p:nvSpPr>
          <p:cNvPr id="6" name="Content Placeholder 5"/>
          <p:cNvSpPr>
            <a:spLocks noGrp="1"/>
          </p:cNvSpPr>
          <p:nvPr>
            <p:ph idx="1"/>
          </p:nvPr>
        </p:nvSpPr>
        <p:spPr/>
        <p:txBody>
          <a:bodyPr/>
          <a:lstStyle/>
          <a:p>
            <a:pPr marL="68580" indent="0">
              <a:buNone/>
            </a:pPr>
            <a:endParaRPr lang="en-US" dirty="0"/>
          </a:p>
          <a:p>
            <a:pPr marL="68580" indent="0">
              <a:buNone/>
            </a:pPr>
            <a:r>
              <a:rPr lang="en-US" dirty="0" smtClean="0"/>
              <a:t>For questions, comments, criticisms, please give me a call at (813-251-1210) or email me at </a:t>
            </a:r>
            <a:r>
              <a:rPr lang="en-US" dirty="0" smtClean="0">
                <a:hlinkClick r:id="rId2"/>
              </a:rPr>
              <a:t>Nbidarian@anblaw.com</a:t>
            </a:r>
            <a:r>
              <a:rPr lang="en-US" dirty="0" smtClean="0"/>
              <a:t>.</a:t>
            </a:r>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39851534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and Intent of Veterans’ Preference Law in Florida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Legislative intent states that preference, retention, and priority be provided to veterans in hiring practices. Fla. Stat. §295.065</a:t>
            </a:r>
          </a:p>
          <a:p>
            <a:pPr algn="just"/>
            <a:endParaRPr lang="en-US" dirty="0"/>
          </a:p>
          <a:p>
            <a:pPr algn="just"/>
            <a:r>
              <a:rPr lang="en-US" dirty="0" smtClean="0"/>
              <a:t>In recognition for service to their country, legislation was enacted to ensure that veterans would not be disadvantaged when seeking employment or returning to their previous jobs. </a:t>
            </a:r>
          </a:p>
          <a:p>
            <a:pPr marL="68580" indent="0" algn="just">
              <a:buNone/>
            </a:pPr>
            <a:endParaRPr lang="en-US" dirty="0" smtClean="0"/>
          </a:p>
          <a:p>
            <a:pPr algn="just"/>
            <a:r>
              <a:rPr lang="en-US" u="sng" dirty="0" smtClean="0"/>
              <a:t>Preferences were established to facilitate integration upon completion of active duty.</a:t>
            </a:r>
            <a:endParaRPr lang="en-US" u="sng" dirty="0"/>
          </a:p>
        </p:txBody>
      </p:sp>
    </p:spTree>
    <p:extLst>
      <p:ext uri="{BB962C8B-B14F-4D97-AF65-F5344CB8AC3E}">
        <p14:creationId xmlns:p14="http://schemas.microsoft.com/office/powerpoint/2010/main" val="485960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875264"/>
          </a:xfrm>
          <a:ln>
            <a:solidFill>
              <a:schemeClr val="accent1"/>
            </a:solidFill>
          </a:ln>
        </p:spPr>
        <p:txBody>
          <a:bodyPr>
            <a:normAutofit/>
          </a:bodyPr>
          <a:lstStyle/>
          <a:p>
            <a:pPr algn="ctr"/>
            <a:r>
              <a:rPr lang="en-US" sz="3200" b="1" dirty="0" smtClean="0"/>
              <a:t>So what does the law require?</a:t>
            </a:r>
            <a:endParaRPr lang="en-US" sz="3200" b="1" dirty="0"/>
          </a:p>
        </p:txBody>
      </p:sp>
      <p:sp>
        <p:nvSpPr>
          <p:cNvPr id="3" name="Content Placeholder 2"/>
          <p:cNvSpPr>
            <a:spLocks noGrp="1"/>
          </p:cNvSpPr>
          <p:nvPr>
            <p:ph idx="1"/>
          </p:nvPr>
        </p:nvSpPr>
        <p:spPr>
          <a:xfrm>
            <a:off x="838200" y="1600200"/>
            <a:ext cx="7082117" cy="4648200"/>
          </a:xfrm>
        </p:spPr>
        <p:txBody>
          <a:bodyPr>
            <a:normAutofit fontScale="92500" lnSpcReduction="10000"/>
          </a:bodyPr>
          <a:lstStyle/>
          <a:p>
            <a:pPr marL="68580" indent="0" algn="just">
              <a:buNone/>
            </a:pPr>
            <a:r>
              <a:rPr lang="en-US" sz="1800" dirty="0"/>
              <a:t>P</a:t>
            </a:r>
            <a:r>
              <a:rPr lang="en-US" sz="1800" dirty="0" smtClean="0"/>
              <a:t>reference </a:t>
            </a:r>
            <a:r>
              <a:rPr lang="en-US" sz="1800" dirty="0"/>
              <a:t>in appointment</a:t>
            </a:r>
            <a:r>
              <a:rPr lang="en-US" sz="1800" i="1" dirty="0"/>
              <a:t> and</a:t>
            </a:r>
            <a:r>
              <a:rPr lang="en-US" sz="1800" dirty="0"/>
              <a:t> retention in </a:t>
            </a:r>
            <a:r>
              <a:rPr lang="en-US" sz="1800" dirty="0" smtClean="0"/>
              <a:t>employment shall be given to:</a:t>
            </a:r>
          </a:p>
          <a:p>
            <a:pPr marL="525780" indent="-457200" algn="just">
              <a:buAutoNum type="alphaLcParenBoth"/>
            </a:pPr>
            <a:r>
              <a:rPr lang="en-US" sz="1800" dirty="0"/>
              <a:t>D</a:t>
            </a:r>
            <a:r>
              <a:rPr lang="en-US" sz="1800" dirty="0" smtClean="0"/>
              <a:t>isabled veterans;</a:t>
            </a:r>
          </a:p>
          <a:p>
            <a:pPr marL="525780" indent="-457200" algn="just">
              <a:buAutoNum type="alphaLcParenBoth"/>
            </a:pPr>
            <a:r>
              <a:rPr lang="en-US" sz="1800" dirty="0"/>
              <a:t>T</a:t>
            </a:r>
            <a:r>
              <a:rPr lang="en-US" sz="1800" dirty="0" smtClean="0"/>
              <a:t>he spouse of a person with a total permanent disability resulting from a service connected disability </a:t>
            </a:r>
            <a:r>
              <a:rPr lang="en-US" sz="1800" i="1" dirty="0" smtClean="0"/>
              <a:t>and</a:t>
            </a:r>
            <a:r>
              <a:rPr lang="en-US" sz="1800" dirty="0" smtClean="0"/>
              <a:t> who cannot work as a result; </a:t>
            </a:r>
          </a:p>
          <a:p>
            <a:pPr marL="525780" indent="-457200" algn="just">
              <a:buAutoNum type="alphaLcParenBoth"/>
            </a:pPr>
            <a:r>
              <a:rPr lang="en-US" sz="1800" dirty="0" smtClean="0"/>
              <a:t>The spouse of a person missing in action, captured in line of duty, forcibly detained or interned in line of duty;</a:t>
            </a:r>
          </a:p>
          <a:p>
            <a:pPr marL="525780" indent="-457200" algn="just">
              <a:buAutoNum type="alphaLcParenBoth"/>
            </a:pPr>
            <a:r>
              <a:rPr lang="en-US" sz="1800" dirty="0" smtClean="0"/>
              <a:t>A wartime veteran (served at least 1 day in wartime period);</a:t>
            </a:r>
          </a:p>
          <a:p>
            <a:pPr marL="525780" indent="-457200" algn="just">
              <a:buAutoNum type="alphaLcParenBoth"/>
            </a:pPr>
            <a:r>
              <a:rPr lang="en-US" sz="1800" dirty="0" smtClean="0"/>
              <a:t>The </a:t>
            </a:r>
            <a:r>
              <a:rPr lang="en-US" sz="1800" dirty="0" err="1" smtClean="0"/>
              <a:t>unremmarried</a:t>
            </a:r>
            <a:r>
              <a:rPr lang="en-US" sz="1800" dirty="0" smtClean="0"/>
              <a:t> spouse of a veteran who died of a service-connected disability;</a:t>
            </a:r>
          </a:p>
          <a:p>
            <a:pPr marL="525780" indent="-457200" algn="just">
              <a:buAutoNum type="alphaLcParenBoth"/>
            </a:pPr>
            <a:r>
              <a:rPr lang="en-US" sz="1800" dirty="0" smtClean="0"/>
              <a:t>The mother, father, legal guardian, or </a:t>
            </a:r>
            <a:r>
              <a:rPr lang="en-US" sz="1800" dirty="0" err="1" smtClean="0"/>
              <a:t>unremmarried</a:t>
            </a:r>
            <a:r>
              <a:rPr lang="en-US" sz="1800" dirty="0" smtClean="0"/>
              <a:t> spouse of a member of the US Armed Forces who dies in line of duty; </a:t>
            </a:r>
          </a:p>
          <a:p>
            <a:pPr marL="525780" indent="-457200" algn="just">
              <a:buAutoNum type="alphaLcParenBoth"/>
            </a:pPr>
            <a:r>
              <a:rPr lang="en-US" sz="1800" dirty="0" smtClean="0"/>
              <a:t>A veteran as defined by statute;</a:t>
            </a:r>
          </a:p>
          <a:p>
            <a:pPr marL="525780" indent="-457200" algn="just">
              <a:buAutoNum type="alphaLcParenBoth"/>
            </a:pPr>
            <a:r>
              <a:rPr lang="en-US" sz="1800" dirty="0" smtClean="0"/>
              <a:t>A current member of any reserve component of US Armed Forces or the Florida National Guard</a:t>
            </a:r>
          </a:p>
          <a:p>
            <a:pPr marL="68580" indent="0" algn="just">
              <a:buNone/>
            </a:pPr>
            <a:r>
              <a:rPr lang="en-US" sz="1800" i="1" dirty="0" smtClean="0"/>
              <a:t>See Fla. Stat. §295.07(1)(a)-(g) </a:t>
            </a:r>
          </a:p>
          <a:p>
            <a:pPr marL="525780" indent="-457200">
              <a:buAutoNum type="alphaLcParenBoth"/>
            </a:pPr>
            <a:endParaRPr lang="en-US" sz="2000" dirty="0" smtClean="0"/>
          </a:p>
          <a:p>
            <a:pPr marL="525780" indent="-457200">
              <a:buAutoNum type="alphaLcParenBoth"/>
            </a:pPr>
            <a:endParaRPr lang="en-US" sz="2000" dirty="0" smtClean="0"/>
          </a:p>
          <a:p>
            <a:pPr marL="68580" indent="0">
              <a:buNone/>
            </a:pPr>
            <a:endParaRPr lang="en-US" sz="2000" dirty="0"/>
          </a:p>
          <a:p>
            <a:pPr marL="68580" indent="0">
              <a:buNone/>
            </a:pPr>
            <a:endParaRPr lang="en-US" sz="2000" dirty="0" smtClean="0"/>
          </a:p>
          <a:p>
            <a:endParaRPr lang="en-US" sz="2000" dirty="0" smtClean="0"/>
          </a:p>
          <a:p>
            <a:pPr marL="68580" indent="0">
              <a:buNone/>
            </a:pPr>
            <a:endParaRPr lang="en-US" sz="2000" dirty="0"/>
          </a:p>
          <a:p>
            <a:pPr marL="68580" indent="0">
              <a:buNone/>
            </a:pPr>
            <a:endParaRPr lang="en-US" sz="2000" dirty="0"/>
          </a:p>
        </p:txBody>
      </p:sp>
    </p:spTree>
    <p:extLst>
      <p:ext uri="{BB962C8B-B14F-4D97-AF65-F5344CB8AC3E}">
        <p14:creationId xmlns:p14="http://schemas.microsoft.com/office/powerpoint/2010/main" val="37908185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Preference in Retention</a:t>
            </a:r>
            <a:endParaRPr lang="en-US" dirty="0"/>
          </a:p>
        </p:txBody>
      </p:sp>
      <p:sp>
        <p:nvSpPr>
          <p:cNvPr id="3" name="Content Placeholder 2"/>
          <p:cNvSpPr>
            <a:spLocks noGrp="1"/>
          </p:cNvSpPr>
          <p:nvPr>
            <p:ph idx="1"/>
          </p:nvPr>
        </p:nvSpPr>
        <p:spPr>
          <a:xfrm>
            <a:off x="1043492" y="1676400"/>
            <a:ext cx="6777317" cy="4648200"/>
          </a:xfrm>
        </p:spPr>
        <p:txBody>
          <a:bodyPr>
            <a:normAutofit fontScale="55000" lnSpcReduction="20000"/>
          </a:bodyPr>
          <a:lstStyle/>
          <a:p>
            <a:pPr>
              <a:buFont typeface="Arial" panose="020B0604020202020204" pitchFamily="34" charset="0"/>
              <a:buChar char="•"/>
            </a:pPr>
            <a:r>
              <a:rPr lang="en-US" sz="2500" dirty="0" smtClean="0"/>
              <a:t>An </a:t>
            </a:r>
            <a:r>
              <a:rPr lang="en-US" sz="2500" dirty="0"/>
              <a:t>employer shall provide no less than 60 days notice to affected employees prior to beginning implementation of a workforce reduction or layoff plan. This notice shall describe the different categories of preference-eligibility, shall provide employees a minimum of 30 days to provide documentation of </a:t>
            </a:r>
            <a:r>
              <a:rPr lang="en-US" sz="2500" dirty="0" smtClean="0"/>
              <a:t>eligibility.</a:t>
            </a:r>
          </a:p>
          <a:p>
            <a:pPr>
              <a:buFont typeface="Arial" panose="020B0604020202020204" pitchFamily="34" charset="0"/>
              <a:buChar char="•"/>
            </a:pPr>
            <a:r>
              <a:rPr lang="en-US" sz="2500" dirty="0" smtClean="0"/>
              <a:t>When </a:t>
            </a:r>
            <a:r>
              <a:rPr lang="en-US" sz="2500" dirty="0" smtClean="0"/>
              <a:t>a </a:t>
            </a:r>
            <a:r>
              <a:rPr lang="en-US" sz="2500" dirty="0" smtClean="0"/>
              <a:t>workforce </a:t>
            </a:r>
            <a:r>
              <a:rPr lang="en-US" sz="2500" dirty="0"/>
              <a:t>reduction </a:t>
            </a:r>
            <a:r>
              <a:rPr lang="en-US" sz="2500" dirty="0" smtClean="0"/>
              <a:t>plan </a:t>
            </a:r>
            <a:r>
              <a:rPr lang="en-US" sz="2500" dirty="0"/>
              <a:t>or </a:t>
            </a:r>
            <a:r>
              <a:rPr lang="en-US" sz="2500" dirty="0" smtClean="0"/>
              <a:t>layoff is necessary, employers must credit the </a:t>
            </a:r>
            <a:r>
              <a:rPr lang="en-US" sz="2500" dirty="0"/>
              <a:t>amount of time the preference-eligible employee served on active duty in the U.S. Armed Forces as years of service with the employer for the purposes of determining seniority. </a:t>
            </a:r>
            <a:endParaRPr lang="en-US" sz="2500" dirty="0" smtClean="0"/>
          </a:p>
          <a:p>
            <a:pPr>
              <a:buFont typeface="Arial" panose="020B0604020202020204" pitchFamily="34" charset="0"/>
              <a:buChar char="•"/>
            </a:pPr>
            <a:r>
              <a:rPr lang="en-US" sz="2500" dirty="0" smtClean="0"/>
              <a:t>If </a:t>
            </a:r>
            <a:r>
              <a:rPr lang="en-US" sz="2500" dirty="0"/>
              <a:t>a numerically-based process is not used, the employer shall give preference and priority to the retention of preference-eligible employees in the following manner</a:t>
            </a:r>
            <a:r>
              <a:rPr lang="en-US" sz="2500" dirty="0" smtClean="0"/>
              <a:t>:</a:t>
            </a:r>
          </a:p>
          <a:p>
            <a:pPr marL="68580" indent="0">
              <a:buNone/>
            </a:pPr>
            <a:r>
              <a:rPr lang="en-US" sz="2000" dirty="0" smtClean="0"/>
              <a:t>(</a:t>
            </a:r>
            <a:r>
              <a:rPr lang="en-US" sz="2000" dirty="0"/>
              <a:t>a) Employees who are not eligible for preference shall be considered first for layoff, before preference-eligible employees.</a:t>
            </a:r>
          </a:p>
          <a:p>
            <a:pPr marL="68580" indent="0">
              <a:buNone/>
            </a:pPr>
            <a:r>
              <a:rPr lang="en-US" sz="2000" dirty="0"/>
              <a:t>(b) If there are no other non-preference employees, then preference-eligible employees can be considered for layoff.</a:t>
            </a:r>
          </a:p>
          <a:p>
            <a:pPr marL="68580" indent="0">
              <a:buNone/>
            </a:pPr>
            <a:r>
              <a:rPr lang="en-US" sz="2000" dirty="0"/>
              <a:t>(c) In the event that two equally-qualified preference-eligible employees are considered for layoff, retention shall be awarded first to disabled veterans under Section 295.07(1)(a), F.S., or spouses under Section 295.07(1)(b), F.S. </a:t>
            </a:r>
            <a:endParaRPr lang="en-US" sz="2000" dirty="0"/>
          </a:p>
          <a:p>
            <a:r>
              <a:rPr lang="en-US" b="1" dirty="0" smtClean="0"/>
              <a:t> Each </a:t>
            </a:r>
            <a:r>
              <a:rPr lang="en-US" b="1" dirty="0"/>
              <a:t>employer shall ensure that records are maintained which document the retention process and justification for its final </a:t>
            </a:r>
            <a:r>
              <a:rPr lang="en-US" b="1" dirty="0" smtClean="0"/>
              <a:t>decision.</a:t>
            </a:r>
          </a:p>
          <a:p>
            <a:r>
              <a:rPr lang="en-US" b="1" dirty="0" smtClean="0"/>
              <a:t>In </a:t>
            </a:r>
            <a:r>
              <a:rPr lang="en-US" b="1" dirty="0"/>
              <a:t>the event that a preference-eligible employee is not selected for retention, the employer shall notify the applicant within 7 days of the retention decision.</a:t>
            </a:r>
          </a:p>
          <a:p>
            <a:endParaRPr lang="en-US" dirty="0"/>
          </a:p>
        </p:txBody>
      </p:sp>
    </p:spTree>
    <p:extLst>
      <p:ext uri="{BB962C8B-B14F-4D97-AF65-F5344CB8AC3E}">
        <p14:creationId xmlns:p14="http://schemas.microsoft.com/office/powerpoint/2010/main" val="1371085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533400"/>
          </a:xfrm>
        </p:spPr>
        <p:txBody>
          <a:bodyPr>
            <a:normAutofit fontScale="90000"/>
          </a:bodyPr>
          <a:lstStyle/>
          <a:p>
            <a:r>
              <a:rPr lang="en-US" sz="3600" dirty="0" smtClean="0"/>
              <a:t>And…</a:t>
            </a:r>
            <a:endParaRPr lang="en-US" sz="3600" dirty="0"/>
          </a:p>
        </p:txBody>
      </p:sp>
      <p:sp>
        <p:nvSpPr>
          <p:cNvPr id="3" name="Content Placeholder 2"/>
          <p:cNvSpPr>
            <a:spLocks noGrp="1"/>
          </p:cNvSpPr>
          <p:nvPr>
            <p:ph idx="1"/>
          </p:nvPr>
        </p:nvSpPr>
        <p:spPr>
          <a:xfrm>
            <a:off x="685800" y="1371600"/>
            <a:ext cx="7696200" cy="4800600"/>
          </a:xfrm>
        </p:spPr>
        <p:txBody>
          <a:bodyPr>
            <a:normAutofit fontScale="77500" lnSpcReduction="20000"/>
          </a:bodyPr>
          <a:lstStyle/>
          <a:p>
            <a:pPr algn="just"/>
            <a:r>
              <a:rPr lang="en-US" dirty="0"/>
              <a:t>P</a:t>
            </a:r>
            <a:r>
              <a:rPr lang="en-US" dirty="0" smtClean="0"/>
              <a:t>reference </a:t>
            </a:r>
            <a:r>
              <a:rPr lang="en-US" i="1" dirty="0"/>
              <a:t>shall</a:t>
            </a:r>
            <a:r>
              <a:rPr lang="en-US" dirty="0"/>
              <a:t> be given in </a:t>
            </a:r>
            <a:r>
              <a:rPr lang="en-US" dirty="0" smtClean="0"/>
              <a:t>hiring &amp; retention </a:t>
            </a:r>
            <a:r>
              <a:rPr lang="en-US" dirty="0"/>
              <a:t>for positions in which an examination is used or in hiring processes that are not based upon numerical scoring and ranking through examination</a:t>
            </a:r>
            <a:r>
              <a:rPr lang="en-US" dirty="0" smtClean="0"/>
              <a:t>. Fla. Stat. §</a:t>
            </a:r>
            <a:r>
              <a:rPr lang="en-US" dirty="0"/>
              <a:t> § </a:t>
            </a:r>
            <a:r>
              <a:rPr lang="en-US" dirty="0" smtClean="0"/>
              <a:t>295.08; 295.085</a:t>
            </a:r>
          </a:p>
          <a:p>
            <a:pPr marL="68580" indent="0" algn="just">
              <a:buNone/>
            </a:pPr>
            <a:endParaRPr lang="en-US" dirty="0" smtClean="0"/>
          </a:p>
          <a:p>
            <a:pPr algn="just"/>
            <a:r>
              <a:rPr lang="en-US" dirty="0" smtClean="0"/>
              <a:t>Chapter 295 distinguishes between numerically based selection processes and those that are more subjective in nature and not based on exam scores</a:t>
            </a:r>
            <a:r>
              <a:rPr lang="en-US" dirty="0" smtClean="0"/>
              <a:t>.</a:t>
            </a:r>
          </a:p>
          <a:p>
            <a:pPr marL="68580" indent="0" algn="just">
              <a:buNone/>
            </a:pPr>
            <a:endParaRPr lang="en-US" dirty="0" smtClean="0"/>
          </a:p>
          <a:p>
            <a:pPr algn="just"/>
            <a:r>
              <a:rPr lang="en-US" dirty="0"/>
              <a:t>Documentation for all applicants shall include a Veterans’ Preference Certification, </a:t>
            </a:r>
            <a:r>
              <a:rPr lang="en-US" dirty="0">
                <a:hlinkClick r:id="rId3"/>
              </a:rPr>
              <a:t>FDVA form VP-1</a:t>
            </a:r>
            <a:r>
              <a:rPr lang="en-US" dirty="0"/>
              <a:t>, incorporated by reference and found at </a:t>
            </a:r>
            <a:r>
              <a:rPr lang="en-US" u="sng" dirty="0">
                <a:hlinkClick r:id="rId4"/>
              </a:rPr>
              <a:t>http://www.flrules.org/Gateway/reference.asp?No=Ref-06983</a:t>
            </a:r>
            <a:endParaRPr lang="en-US" dirty="0"/>
          </a:p>
          <a:p>
            <a:pPr marL="68580" indent="0" algn="just">
              <a:buNone/>
            </a:pPr>
            <a:endParaRPr lang="en-US" dirty="0"/>
          </a:p>
          <a:p>
            <a:pPr algn="just"/>
            <a:r>
              <a:rPr lang="en-US" dirty="0" smtClean="0"/>
              <a:t>Employers must accord veterans </a:t>
            </a:r>
            <a:r>
              <a:rPr lang="en-US" dirty="0"/>
              <a:t>returning from active military duty </a:t>
            </a:r>
            <a:r>
              <a:rPr lang="en-US" dirty="0" smtClean="0"/>
              <a:t>with preference </a:t>
            </a:r>
            <a:r>
              <a:rPr lang="en-US" dirty="0"/>
              <a:t>in promotional opportunities</a:t>
            </a:r>
            <a:r>
              <a:rPr lang="en-US" dirty="0" smtClean="0"/>
              <a:t>. Fla. Stat. §295.09</a:t>
            </a:r>
            <a:endParaRPr lang="en-US" dirty="0"/>
          </a:p>
        </p:txBody>
      </p:sp>
    </p:spTree>
    <p:extLst>
      <p:ext uri="{BB962C8B-B14F-4D97-AF65-F5344CB8AC3E}">
        <p14:creationId xmlns:p14="http://schemas.microsoft.com/office/powerpoint/2010/main" val="83934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Positions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The following positions are exempt from this section</a:t>
            </a:r>
            <a:r>
              <a:rPr lang="en-US" dirty="0" smtClean="0"/>
              <a:t>:</a:t>
            </a:r>
          </a:p>
          <a:p>
            <a:pPr marL="68580" indent="0" algn="just">
              <a:buNone/>
            </a:pPr>
            <a:r>
              <a:rPr lang="en-US" dirty="0" smtClean="0"/>
              <a:t>(</a:t>
            </a:r>
            <a:r>
              <a:rPr lang="en-US" dirty="0"/>
              <a:t>a) Those positions that are exempt from the state Career Service System under s</a:t>
            </a:r>
            <a:r>
              <a:rPr lang="en-US" dirty="0" smtClean="0"/>
              <a:t>. 110.205(2)</a:t>
            </a:r>
            <a:r>
              <a:rPr lang="en-US" dirty="0"/>
              <a:t> </a:t>
            </a:r>
            <a:endParaRPr lang="en-US" dirty="0" smtClean="0"/>
          </a:p>
          <a:p>
            <a:pPr marL="68580" indent="0" algn="just">
              <a:buNone/>
            </a:pPr>
            <a:r>
              <a:rPr lang="en-US" dirty="0" smtClean="0"/>
              <a:t>(</a:t>
            </a:r>
            <a:r>
              <a:rPr lang="en-US" dirty="0"/>
              <a:t>b) Positions in political subdivisions of the state which are filled by officers elected by popular vote or persons appointed to fill vacancies in such offices and the personal secretary of each such officer, members of boards and commissions, persons employed on a temporary basis without benefits, </a:t>
            </a:r>
            <a:r>
              <a:rPr lang="en-US" dirty="0" smtClean="0"/>
              <a:t>AND </a:t>
            </a:r>
            <a:r>
              <a:rPr lang="en-US" i="1" dirty="0" smtClean="0"/>
              <a:t>heads </a:t>
            </a:r>
            <a:r>
              <a:rPr lang="en-US" i="1" dirty="0"/>
              <a:t>of </a:t>
            </a:r>
            <a:r>
              <a:rPr lang="en-US" i="1" dirty="0" smtClean="0"/>
              <a:t>departments</a:t>
            </a:r>
            <a:r>
              <a:rPr lang="en-US" dirty="0" smtClean="0"/>
              <a:t>.</a:t>
            </a:r>
            <a:endParaRPr lang="en-US" dirty="0"/>
          </a:p>
          <a:p>
            <a:endParaRPr lang="en-US" dirty="0"/>
          </a:p>
        </p:txBody>
      </p:sp>
    </p:spTree>
    <p:extLst>
      <p:ext uri="{BB962C8B-B14F-4D97-AF65-F5344CB8AC3E}">
        <p14:creationId xmlns:p14="http://schemas.microsoft.com/office/powerpoint/2010/main" val="2811485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951464"/>
          </a:xfrm>
        </p:spPr>
        <p:txBody>
          <a:bodyPr/>
          <a:lstStyle/>
          <a:p>
            <a:r>
              <a:rPr lang="en-US" dirty="0" smtClean="0"/>
              <a:t>Anything else?</a:t>
            </a:r>
            <a:endParaRPr lang="en-US" dirty="0"/>
          </a:p>
        </p:txBody>
      </p:sp>
      <p:sp>
        <p:nvSpPr>
          <p:cNvPr id="3" name="Content Placeholder 2"/>
          <p:cNvSpPr>
            <a:spLocks noGrp="1"/>
          </p:cNvSpPr>
          <p:nvPr>
            <p:ph idx="1"/>
          </p:nvPr>
        </p:nvSpPr>
        <p:spPr>
          <a:xfrm>
            <a:off x="685800" y="1828801"/>
            <a:ext cx="7848600" cy="3276600"/>
          </a:xfrm>
        </p:spPr>
        <p:txBody>
          <a:bodyPr>
            <a:normAutofit lnSpcReduction="10000"/>
          </a:bodyPr>
          <a:lstStyle/>
          <a:p>
            <a:pPr marL="68580" indent="0" algn="just">
              <a:buNone/>
            </a:pPr>
            <a:r>
              <a:rPr lang="en-US" dirty="0" smtClean="0"/>
              <a:t>All job announcements and advertisements used by political subdivisions </a:t>
            </a:r>
            <a:r>
              <a:rPr lang="en-US" i="1" dirty="0" smtClean="0"/>
              <a:t>must</a:t>
            </a:r>
            <a:r>
              <a:rPr lang="en-US" dirty="0" smtClean="0"/>
              <a:t> include a notice stating that certain service-members and veterans, and the spouses and family members of the service-members and veterans, receive preference and priority in employment by the State and political subdivisions and are encouraged to apply for the positions being filled. </a:t>
            </a:r>
            <a:r>
              <a:rPr lang="en-US" i="1" dirty="0" smtClean="0"/>
              <a:t>See Fla. Stat. 295.065</a:t>
            </a:r>
            <a:endParaRPr lang="en-US" i="1" dirty="0"/>
          </a:p>
        </p:txBody>
      </p:sp>
      <p:pic>
        <p:nvPicPr>
          <p:cNvPr id="2050" name="Picture 2" descr="C:\Users\nbidarian\AppData\Local\Microsoft\Windows\INetCache\IE\XWC30PL7\India.Military.0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5029200"/>
            <a:ext cx="5867400" cy="1463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0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Guidance on statutory requirements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Both the Florida Department of Veterans Affairs (DVA) and the United States Department of Labor have extensive materials available for review, including answers provided to frequently asked questions.</a:t>
            </a:r>
          </a:p>
          <a:p>
            <a:r>
              <a:rPr lang="en-US" dirty="0"/>
              <a:t>DVA website: </a:t>
            </a:r>
            <a:r>
              <a:rPr lang="en-US" dirty="0">
                <a:hlinkClick r:id="rId2"/>
              </a:rPr>
              <a:t>http://floridavets.org/benefits-services/employment</a:t>
            </a:r>
            <a:r>
              <a:rPr lang="en-US" dirty="0" smtClean="0">
                <a:hlinkClick r:id="rId2"/>
              </a:rPr>
              <a:t>/</a:t>
            </a:r>
            <a:r>
              <a:rPr lang="en-US" dirty="0" smtClean="0"/>
              <a:t> </a:t>
            </a:r>
          </a:p>
          <a:p>
            <a:r>
              <a:rPr lang="en-US" dirty="0"/>
              <a:t>DOL website: </a:t>
            </a:r>
            <a:r>
              <a:rPr lang="en-US" dirty="0">
                <a:hlinkClick r:id="rId3"/>
              </a:rPr>
              <a:t>https://</a:t>
            </a:r>
            <a:r>
              <a:rPr lang="en-US" dirty="0" smtClean="0">
                <a:hlinkClick r:id="rId3"/>
              </a:rPr>
              <a:t>www.dol.gov/vets/serviceproviders/compassist.htm</a:t>
            </a:r>
            <a:r>
              <a:rPr lang="en-US" dirty="0" smtClean="0"/>
              <a:t> </a:t>
            </a:r>
            <a:endParaRPr lang="en-US" dirty="0"/>
          </a:p>
        </p:txBody>
      </p:sp>
    </p:spTree>
    <p:extLst>
      <p:ext uri="{BB962C8B-B14F-4D97-AF65-F5344CB8AC3E}">
        <p14:creationId xmlns:p14="http://schemas.microsoft.com/office/powerpoint/2010/main" val="365364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1232</TotalTime>
  <Words>2144</Words>
  <Application>Microsoft Office PowerPoint</Application>
  <PresentationFormat>On-screen Show (4:3)</PresentationFormat>
  <Paragraphs>139</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Veterans’ Preference for Public Employers</vt:lpstr>
      <vt:lpstr>Why is it important for public employers to follow veterans’ preference requirements?</vt:lpstr>
      <vt:lpstr>History and Intent of Veterans’ Preference Law in Florida </vt:lpstr>
      <vt:lpstr>So what does the law require?</vt:lpstr>
      <vt:lpstr>Preference in Retention</vt:lpstr>
      <vt:lpstr>And…</vt:lpstr>
      <vt:lpstr>Exempt Positions</vt:lpstr>
      <vt:lpstr>Anything else?</vt:lpstr>
      <vt:lpstr>Guidance on statutory requirements</vt:lpstr>
      <vt:lpstr>How the preference works:</vt:lpstr>
      <vt:lpstr>What about reemployment and promotions?</vt:lpstr>
      <vt:lpstr>Preserving the status quo- Leaves of Absence for reserve or guard training</vt:lpstr>
      <vt:lpstr>Leaves of Absence continued</vt:lpstr>
      <vt:lpstr>More about L.O.A.s </vt:lpstr>
      <vt:lpstr>Active Duty Leave </vt:lpstr>
      <vt:lpstr>Uniform Services Employment and Reemployment Rights Act (USERRA)</vt:lpstr>
      <vt:lpstr>USERRA continued….</vt:lpstr>
      <vt:lpstr>USERRA rights:</vt:lpstr>
      <vt:lpstr>And….</vt:lpstr>
      <vt:lpstr>Consequences of failing to comply with laws related to veterans</vt:lpstr>
      <vt:lpstr>News </vt:lpstr>
      <vt:lpstr>Benefits in involving counsel</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Veterans’ Preference Requirements for Public Employers</dc:title>
  <dc:creator>Nicolette Bidarian</dc:creator>
  <cp:lastModifiedBy>Nicolette Bidarian</cp:lastModifiedBy>
  <cp:revision>163</cp:revision>
  <cp:lastPrinted>2016-07-20T15:18:43Z</cp:lastPrinted>
  <dcterms:created xsi:type="dcterms:W3CDTF">2016-07-12T22:31:37Z</dcterms:created>
  <dcterms:modified xsi:type="dcterms:W3CDTF">2016-07-20T17:08:36Z</dcterms:modified>
</cp:coreProperties>
</file>